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31.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86.xml" ContentType="application/vnd.openxmlformats-officedocument.presentationml.slide+xml"/>
  <Override PartName="/ppt/slides/slide85.xml" ContentType="application/vnd.openxmlformats-officedocument.presentationml.slide+xml"/>
  <Override PartName="/ppt/slides/slide84.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30.xml" ContentType="application/vnd.openxmlformats-officedocument.presentationml.slide+xml"/>
  <Override PartName="/ppt/slides/slide92.xml" ContentType="application/vnd.openxmlformats-officedocument.presentationml.slide+xml"/>
  <Override PartName="/ppt/slides/slide9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9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6.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25.xml" ContentType="application/vnd.openxmlformats-officedocument.presentationml.slide+xml"/>
  <Override PartName="/ppt/slides/slide99.xml" ContentType="application/vnd.openxmlformats-officedocument.presentationml.slide+xml"/>
  <Override PartName="/ppt/slides/slide98.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105.xml" ContentType="application/vnd.openxmlformats-officedocument.presentationml.slide+xml"/>
  <Override PartName="/ppt/slides/slide100.xml" ContentType="application/vnd.openxmlformats-officedocument.presentationml.slide+xml"/>
  <Override PartName="/ppt/slides/slide10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13.xml" ContentType="application/vnd.openxmlformats-officedocument.presentationml.slide+xml"/>
  <Override PartName="/ppt/slides/slide106.xml" ContentType="application/vnd.openxmlformats-officedocument.presentationml.slide+xml"/>
  <Override PartName="/ppt/slides/slide111.xml" ContentType="application/vnd.openxmlformats-officedocument.presentationml.slide+xml"/>
  <Override PartName="/ppt/slides/slide108.xml" ContentType="application/vnd.openxmlformats-officedocument.presentationml.slide+xml"/>
  <Override PartName="/ppt/slides/slide112.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15"/>
  </p:notesMasterIdLst>
  <p:handoutMasterIdLst>
    <p:handoutMasterId r:id="rId116"/>
  </p:handoutMasterIdLst>
  <p:sldIdLst>
    <p:sldId id="256" r:id="rId2"/>
    <p:sldId id="257" r:id="rId3"/>
    <p:sldId id="258" r:id="rId4"/>
    <p:sldId id="259" r:id="rId5"/>
    <p:sldId id="262" r:id="rId6"/>
    <p:sldId id="263" r:id="rId7"/>
    <p:sldId id="266" r:id="rId8"/>
    <p:sldId id="267" r:id="rId9"/>
    <p:sldId id="310" r:id="rId10"/>
    <p:sldId id="311" r:id="rId11"/>
    <p:sldId id="312" r:id="rId12"/>
    <p:sldId id="380" r:id="rId13"/>
    <p:sldId id="313" r:id="rId14"/>
    <p:sldId id="390" r:id="rId15"/>
    <p:sldId id="314" r:id="rId16"/>
    <p:sldId id="369" r:id="rId17"/>
    <p:sldId id="315" r:id="rId18"/>
    <p:sldId id="351" r:id="rId19"/>
    <p:sldId id="352" r:id="rId20"/>
    <p:sldId id="353" r:id="rId21"/>
    <p:sldId id="354" r:id="rId22"/>
    <p:sldId id="356" r:id="rId23"/>
    <p:sldId id="318" r:id="rId24"/>
    <p:sldId id="357" r:id="rId25"/>
    <p:sldId id="358" r:id="rId26"/>
    <p:sldId id="359" r:id="rId27"/>
    <p:sldId id="360" r:id="rId28"/>
    <p:sldId id="361" r:id="rId29"/>
    <p:sldId id="272" r:id="rId30"/>
    <p:sldId id="273" r:id="rId31"/>
    <p:sldId id="274" r:id="rId32"/>
    <p:sldId id="275" r:id="rId33"/>
    <p:sldId id="276" r:id="rId34"/>
    <p:sldId id="277" r:id="rId35"/>
    <p:sldId id="278" r:id="rId36"/>
    <p:sldId id="279" r:id="rId37"/>
    <p:sldId id="280" r:id="rId38"/>
    <p:sldId id="281" r:id="rId39"/>
    <p:sldId id="282" r:id="rId40"/>
    <p:sldId id="283" r:id="rId41"/>
    <p:sldId id="284" r:id="rId42"/>
    <p:sldId id="285" r:id="rId43"/>
    <p:sldId id="286" r:id="rId44"/>
    <p:sldId id="287" r:id="rId45"/>
    <p:sldId id="288" r:id="rId46"/>
    <p:sldId id="289" r:id="rId47"/>
    <p:sldId id="290" r:id="rId48"/>
    <p:sldId id="291" r:id="rId49"/>
    <p:sldId id="292" r:id="rId50"/>
    <p:sldId id="293" r:id="rId51"/>
    <p:sldId id="294" r:id="rId52"/>
    <p:sldId id="295" r:id="rId53"/>
    <p:sldId id="296" r:id="rId54"/>
    <p:sldId id="298" r:id="rId55"/>
    <p:sldId id="299" r:id="rId56"/>
    <p:sldId id="301" r:id="rId57"/>
    <p:sldId id="399" r:id="rId58"/>
    <p:sldId id="370" r:id="rId59"/>
    <p:sldId id="371" r:id="rId60"/>
    <p:sldId id="400" r:id="rId61"/>
    <p:sldId id="303" r:id="rId62"/>
    <p:sldId id="382" r:id="rId63"/>
    <p:sldId id="392" r:id="rId64"/>
    <p:sldId id="304" r:id="rId65"/>
    <p:sldId id="391" r:id="rId66"/>
    <p:sldId id="383" r:id="rId67"/>
    <p:sldId id="401" r:id="rId68"/>
    <p:sldId id="305" r:id="rId69"/>
    <p:sldId id="388" r:id="rId70"/>
    <p:sldId id="378" r:id="rId71"/>
    <p:sldId id="306" r:id="rId72"/>
    <p:sldId id="387" r:id="rId73"/>
    <p:sldId id="379" r:id="rId74"/>
    <p:sldId id="402" r:id="rId75"/>
    <p:sldId id="395" r:id="rId76"/>
    <p:sldId id="308" r:id="rId77"/>
    <p:sldId id="320" r:id="rId78"/>
    <p:sldId id="362" r:id="rId79"/>
    <p:sldId id="363" r:id="rId80"/>
    <p:sldId id="364" r:id="rId81"/>
    <p:sldId id="365" r:id="rId82"/>
    <p:sldId id="366" r:id="rId83"/>
    <p:sldId id="323" r:id="rId84"/>
    <p:sldId id="373" r:id="rId85"/>
    <p:sldId id="381" r:id="rId86"/>
    <p:sldId id="404" r:id="rId87"/>
    <p:sldId id="372" r:id="rId88"/>
    <p:sldId id="333" r:id="rId89"/>
    <p:sldId id="335" r:id="rId90"/>
    <p:sldId id="339" r:id="rId91"/>
    <p:sldId id="340" r:id="rId92"/>
    <p:sldId id="341" r:id="rId93"/>
    <p:sldId id="342" r:id="rId94"/>
    <p:sldId id="343" r:id="rId95"/>
    <p:sldId id="347" r:id="rId96"/>
    <p:sldId id="405" r:id="rId97"/>
    <p:sldId id="350" r:id="rId98"/>
    <p:sldId id="330" r:id="rId99"/>
    <p:sldId id="406" r:id="rId100"/>
    <p:sldId id="407" r:id="rId101"/>
    <p:sldId id="408" r:id="rId102"/>
    <p:sldId id="409" r:id="rId103"/>
    <p:sldId id="410" r:id="rId104"/>
    <p:sldId id="337" r:id="rId105"/>
    <p:sldId id="331" r:id="rId106"/>
    <p:sldId id="396" r:id="rId107"/>
    <p:sldId id="397" r:id="rId108"/>
    <p:sldId id="398" r:id="rId109"/>
    <p:sldId id="412" r:id="rId110"/>
    <p:sldId id="413" r:id="rId111"/>
    <p:sldId id="415" r:id="rId112"/>
    <p:sldId id="338" r:id="rId113"/>
    <p:sldId id="411" r:id="rId1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104" y="4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customXml" Target="../customXml/item3.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1742D-6E5B-41C3-9FD0-0D8A8A15980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US"/>
        </a:p>
      </dgm:t>
    </dgm:pt>
    <dgm:pt modelId="{90B2A21A-D139-4ABD-9A7D-76CD6D83F0F6}">
      <dgm:prSet phldrT="[Text]"/>
      <dgm:spPr/>
      <dgm:t>
        <a:bodyPr/>
        <a:lstStyle/>
        <a:p>
          <a:r>
            <a:rPr lang="en-US" dirty="0" smtClean="0"/>
            <a:t>COMAR 13A.09.10.08 Public Relations</a:t>
          </a:r>
          <a:endParaRPr lang="en-US" dirty="0"/>
        </a:p>
      </dgm:t>
    </dgm:pt>
    <dgm:pt modelId="{48ACD0B8-9364-43FD-8292-ADD5A6DC9B80}" type="parTrans" cxnId="{E9BE6190-3B3E-4807-892B-ED7E5A2BD59C}">
      <dgm:prSet/>
      <dgm:spPr/>
      <dgm:t>
        <a:bodyPr/>
        <a:lstStyle/>
        <a:p>
          <a:endParaRPr lang="en-US"/>
        </a:p>
      </dgm:t>
    </dgm:pt>
    <dgm:pt modelId="{7041381B-D03A-4A1D-9237-433E91EB4295}" type="sibTrans" cxnId="{E9BE6190-3B3E-4807-892B-ED7E5A2BD59C}">
      <dgm:prSet/>
      <dgm:spPr/>
      <dgm:t>
        <a:bodyPr/>
        <a:lstStyle/>
        <a:p>
          <a:endParaRPr lang="en-US"/>
        </a:p>
      </dgm:t>
    </dgm:pt>
    <dgm:pt modelId="{6E493342-D48D-4D04-9AF8-A277D6B5578E}">
      <dgm:prSet phldrT="[Text]" phldr="1"/>
      <dgm:spPr/>
      <dgm:t>
        <a:bodyPr/>
        <a:lstStyle/>
        <a:p>
          <a:endParaRPr lang="en-US"/>
        </a:p>
      </dgm:t>
    </dgm:pt>
    <dgm:pt modelId="{A89ABEBF-AB61-4230-AEBC-E0A9F9176876}" type="parTrans" cxnId="{932C4413-9399-4BD3-A4B3-09B6D92E7306}">
      <dgm:prSet/>
      <dgm:spPr/>
      <dgm:t>
        <a:bodyPr/>
        <a:lstStyle/>
        <a:p>
          <a:endParaRPr lang="en-US"/>
        </a:p>
      </dgm:t>
    </dgm:pt>
    <dgm:pt modelId="{E0A02662-928A-41D3-A170-9C94509C0718}" type="sibTrans" cxnId="{932C4413-9399-4BD3-A4B3-09B6D92E7306}">
      <dgm:prSet/>
      <dgm:spPr/>
      <dgm:t>
        <a:bodyPr/>
        <a:lstStyle/>
        <a:p>
          <a:endParaRPr lang="en-US"/>
        </a:p>
      </dgm:t>
    </dgm:pt>
    <dgm:pt modelId="{B94A8627-74C2-4885-B16F-8258A31E0FDF}">
      <dgm:prSet phldrT="[Text]" phldr="1"/>
      <dgm:spPr/>
      <dgm:t>
        <a:bodyPr/>
        <a:lstStyle/>
        <a:p>
          <a:endParaRPr lang="en-US"/>
        </a:p>
      </dgm:t>
    </dgm:pt>
    <dgm:pt modelId="{F64FAA0C-4479-411C-BA1F-767C5499F838}" type="parTrans" cxnId="{7D99A5B9-63E3-4CEC-8E9E-86F9A728082E}">
      <dgm:prSet/>
      <dgm:spPr/>
      <dgm:t>
        <a:bodyPr/>
        <a:lstStyle/>
        <a:p>
          <a:endParaRPr lang="en-US"/>
        </a:p>
      </dgm:t>
    </dgm:pt>
    <dgm:pt modelId="{F7C6B442-4E39-457B-B71D-B20990FA08E4}" type="sibTrans" cxnId="{7D99A5B9-63E3-4CEC-8E9E-86F9A728082E}">
      <dgm:prSet/>
      <dgm:spPr/>
      <dgm:t>
        <a:bodyPr/>
        <a:lstStyle/>
        <a:p>
          <a:endParaRPr lang="en-US"/>
        </a:p>
      </dgm:t>
    </dgm:pt>
    <dgm:pt modelId="{9019ABB2-6371-4D7A-A2B8-C63C9CDBC38E}">
      <dgm:prSet phldrT="[Text]" phldr="1"/>
      <dgm:spPr/>
      <dgm:t>
        <a:bodyPr/>
        <a:lstStyle/>
        <a:p>
          <a:endParaRPr lang="en-US"/>
        </a:p>
      </dgm:t>
    </dgm:pt>
    <dgm:pt modelId="{DDBDEE5B-F4C0-4D89-AB8E-5EEBEFE3B4E3}" type="parTrans" cxnId="{F4440128-7225-4C9A-866A-76D1677AEFCC}">
      <dgm:prSet/>
      <dgm:spPr/>
      <dgm:t>
        <a:bodyPr/>
        <a:lstStyle/>
        <a:p>
          <a:endParaRPr lang="en-US"/>
        </a:p>
      </dgm:t>
    </dgm:pt>
    <dgm:pt modelId="{993A92A0-3C4C-45DD-87B5-C12ACDA11E69}" type="sibTrans" cxnId="{F4440128-7225-4C9A-866A-76D1677AEFCC}">
      <dgm:prSet/>
      <dgm:spPr/>
      <dgm:t>
        <a:bodyPr/>
        <a:lstStyle/>
        <a:p>
          <a:endParaRPr lang="en-US"/>
        </a:p>
      </dgm:t>
    </dgm:pt>
    <dgm:pt modelId="{9263B2FD-1200-406F-B536-A83E9583AE41}">
      <dgm:prSet/>
      <dgm:spPr/>
      <dgm:t>
        <a:bodyPr/>
        <a:lstStyle/>
        <a:p>
          <a:r>
            <a:rPr lang="en-US" dirty="0" smtClean="0"/>
            <a:t>Referral Of Student</a:t>
          </a:r>
          <a:endParaRPr lang="en-US" dirty="0"/>
        </a:p>
      </dgm:t>
    </dgm:pt>
    <dgm:pt modelId="{4281BF82-04C3-4861-8716-A309FCFA27A9}" type="parTrans" cxnId="{22F767AF-2CF2-4DF4-9993-F049943D2C3C}">
      <dgm:prSet/>
      <dgm:spPr/>
      <dgm:t>
        <a:bodyPr/>
        <a:lstStyle/>
        <a:p>
          <a:endParaRPr lang="en-US"/>
        </a:p>
      </dgm:t>
    </dgm:pt>
    <dgm:pt modelId="{B918B13C-F579-4C31-A012-D987329B6C83}" type="sibTrans" cxnId="{22F767AF-2CF2-4DF4-9993-F049943D2C3C}">
      <dgm:prSet/>
      <dgm:spPr/>
      <dgm:t>
        <a:bodyPr/>
        <a:lstStyle/>
        <a:p>
          <a:endParaRPr lang="en-US"/>
        </a:p>
      </dgm:t>
    </dgm:pt>
    <dgm:pt modelId="{4AB324CF-AEFB-4224-BC8E-66C55831D25B}">
      <dgm:prSet/>
      <dgm:spPr/>
      <dgm:t>
        <a:bodyPr/>
        <a:lstStyle/>
        <a:p>
          <a:r>
            <a:rPr lang="en-US" dirty="0" smtClean="0"/>
            <a:t>COMAR 13A.09.10.09B. Description of the Education Program</a:t>
          </a:r>
        </a:p>
      </dgm:t>
    </dgm:pt>
    <dgm:pt modelId="{E89AB95F-6004-4184-9510-9D137048D453}" type="parTrans" cxnId="{B45A3C29-8303-4B2D-AAB0-F080BC61FF97}">
      <dgm:prSet/>
      <dgm:spPr/>
      <dgm:t>
        <a:bodyPr/>
        <a:lstStyle/>
        <a:p>
          <a:endParaRPr lang="en-US"/>
        </a:p>
      </dgm:t>
    </dgm:pt>
    <dgm:pt modelId="{68DC83EC-980C-4B23-B413-05C9241FB3E4}" type="sibTrans" cxnId="{B45A3C29-8303-4B2D-AAB0-F080BC61FF97}">
      <dgm:prSet/>
      <dgm:spPr/>
      <dgm:t>
        <a:bodyPr/>
        <a:lstStyle/>
        <a:p>
          <a:endParaRPr lang="en-US"/>
        </a:p>
      </dgm:t>
    </dgm:pt>
    <dgm:pt modelId="{8DA0A29E-FDDD-420B-A5D3-A86C07DEF26A}">
      <dgm:prSet/>
      <dgm:spPr/>
      <dgm:t>
        <a:bodyPr/>
        <a:lstStyle/>
        <a:p>
          <a:r>
            <a:rPr lang="en-US" dirty="0" smtClean="0"/>
            <a:t>COMAR 13A.09.10.09D. Admission Criteria</a:t>
          </a:r>
        </a:p>
      </dgm:t>
    </dgm:pt>
    <dgm:pt modelId="{5E86DDA1-FE03-40A3-9419-D4BA7F21BAB1}" type="parTrans" cxnId="{4B40A28C-1BB7-4C8D-8B7B-B6E6E320A0AC}">
      <dgm:prSet/>
      <dgm:spPr/>
      <dgm:t>
        <a:bodyPr/>
        <a:lstStyle/>
        <a:p>
          <a:endParaRPr lang="en-US"/>
        </a:p>
      </dgm:t>
    </dgm:pt>
    <dgm:pt modelId="{57BC853C-3EED-4B88-943F-8EACD21B7849}" type="sibTrans" cxnId="{4B40A28C-1BB7-4C8D-8B7B-B6E6E320A0AC}">
      <dgm:prSet/>
      <dgm:spPr/>
      <dgm:t>
        <a:bodyPr/>
        <a:lstStyle/>
        <a:p>
          <a:endParaRPr lang="en-US"/>
        </a:p>
      </dgm:t>
    </dgm:pt>
    <dgm:pt modelId="{24C63D54-FC90-4838-985C-C34DF38FCBF5}" type="pres">
      <dgm:prSet presAssocID="{3561742D-6E5B-41C3-9FD0-0D8A8A159805}" presName="Name0" presStyleCnt="0">
        <dgm:presLayoutVars>
          <dgm:chMax val="4"/>
          <dgm:resizeHandles val="exact"/>
        </dgm:presLayoutVars>
      </dgm:prSet>
      <dgm:spPr/>
      <dgm:t>
        <a:bodyPr/>
        <a:lstStyle/>
        <a:p>
          <a:endParaRPr lang="en-US"/>
        </a:p>
      </dgm:t>
    </dgm:pt>
    <dgm:pt modelId="{9C79497C-48AE-49CF-86CF-7ADD5B9B4C16}" type="pres">
      <dgm:prSet presAssocID="{3561742D-6E5B-41C3-9FD0-0D8A8A159805}" presName="ellipse" presStyleLbl="trBgShp" presStyleIdx="0" presStyleCnt="1"/>
      <dgm:spPr/>
    </dgm:pt>
    <dgm:pt modelId="{839F25A1-8B6F-4837-A924-20A969D1D00B}" type="pres">
      <dgm:prSet presAssocID="{3561742D-6E5B-41C3-9FD0-0D8A8A159805}" presName="arrow1" presStyleLbl="fgShp" presStyleIdx="0" presStyleCnt="1"/>
      <dgm:spPr/>
    </dgm:pt>
    <dgm:pt modelId="{9AD1BE2A-518E-4DC1-AFB4-587433FAC1AE}" type="pres">
      <dgm:prSet presAssocID="{3561742D-6E5B-41C3-9FD0-0D8A8A159805}" presName="rectangle" presStyleLbl="revTx" presStyleIdx="0" presStyleCnt="1" custScaleX="190490" custScaleY="93612">
        <dgm:presLayoutVars>
          <dgm:bulletEnabled val="1"/>
        </dgm:presLayoutVars>
      </dgm:prSet>
      <dgm:spPr/>
      <dgm:t>
        <a:bodyPr/>
        <a:lstStyle/>
        <a:p>
          <a:endParaRPr lang="en-US"/>
        </a:p>
      </dgm:t>
    </dgm:pt>
    <dgm:pt modelId="{C40C885E-355F-43B8-B5C6-0C1197B1C988}" type="pres">
      <dgm:prSet presAssocID="{8DA0A29E-FDDD-420B-A5D3-A86C07DEF26A}" presName="item1" presStyleLbl="node1" presStyleIdx="0" presStyleCnt="3">
        <dgm:presLayoutVars>
          <dgm:bulletEnabled val="1"/>
        </dgm:presLayoutVars>
      </dgm:prSet>
      <dgm:spPr/>
      <dgm:t>
        <a:bodyPr/>
        <a:lstStyle/>
        <a:p>
          <a:endParaRPr lang="en-US"/>
        </a:p>
      </dgm:t>
    </dgm:pt>
    <dgm:pt modelId="{756A9F9F-555C-4AD9-9353-1746E333E312}" type="pres">
      <dgm:prSet presAssocID="{4AB324CF-AEFB-4224-BC8E-66C55831D25B}" presName="item2" presStyleLbl="node1" presStyleIdx="1" presStyleCnt="3">
        <dgm:presLayoutVars>
          <dgm:bulletEnabled val="1"/>
        </dgm:presLayoutVars>
      </dgm:prSet>
      <dgm:spPr/>
      <dgm:t>
        <a:bodyPr/>
        <a:lstStyle/>
        <a:p>
          <a:endParaRPr lang="en-US"/>
        </a:p>
      </dgm:t>
    </dgm:pt>
    <dgm:pt modelId="{08CEBC3D-A3F5-4CC7-A9B9-CAA1168C1215}" type="pres">
      <dgm:prSet presAssocID="{9263B2FD-1200-406F-B536-A83E9583AE41}" presName="item3" presStyleLbl="node1" presStyleIdx="2" presStyleCnt="3">
        <dgm:presLayoutVars>
          <dgm:bulletEnabled val="1"/>
        </dgm:presLayoutVars>
      </dgm:prSet>
      <dgm:spPr/>
      <dgm:t>
        <a:bodyPr/>
        <a:lstStyle/>
        <a:p>
          <a:endParaRPr lang="en-US"/>
        </a:p>
      </dgm:t>
    </dgm:pt>
    <dgm:pt modelId="{4436A4D7-6F0C-486F-A6F7-465C779074D1}" type="pres">
      <dgm:prSet presAssocID="{3561742D-6E5B-41C3-9FD0-0D8A8A159805}" presName="funnel" presStyleLbl="trAlignAcc1" presStyleIdx="0" presStyleCnt="1" custScaleX="131418" custScaleY="133903"/>
      <dgm:spPr/>
    </dgm:pt>
  </dgm:ptLst>
  <dgm:cxnLst>
    <dgm:cxn modelId="{B5D3C130-D578-4ABE-943F-96FD96F1EE8A}" type="presOf" srcId="{9263B2FD-1200-406F-B536-A83E9583AE41}" destId="{9AD1BE2A-518E-4DC1-AFB4-587433FAC1AE}" srcOrd="0" destOrd="0" presId="urn:microsoft.com/office/officeart/2005/8/layout/funnel1"/>
    <dgm:cxn modelId="{932C4413-9399-4BD3-A4B3-09B6D92E7306}" srcId="{3561742D-6E5B-41C3-9FD0-0D8A8A159805}" destId="{6E493342-D48D-4D04-9AF8-A277D6B5578E}" srcOrd="4" destOrd="0" parTransId="{A89ABEBF-AB61-4230-AEBC-E0A9F9176876}" sibTransId="{E0A02662-928A-41D3-A170-9C94509C0718}"/>
    <dgm:cxn modelId="{B45A3C29-8303-4B2D-AAB0-F080BC61FF97}" srcId="{3561742D-6E5B-41C3-9FD0-0D8A8A159805}" destId="{4AB324CF-AEFB-4224-BC8E-66C55831D25B}" srcOrd="2" destOrd="0" parTransId="{E89AB95F-6004-4184-9510-9D137048D453}" sibTransId="{68DC83EC-980C-4B23-B413-05C9241FB3E4}"/>
    <dgm:cxn modelId="{4B40A28C-1BB7-4C8D-8B7B-B6E6E320A0AC}" srcId="{3561742D-6E5B-41C3-9FD0-0D8A8A159805}" destId="{8DA0A29E-FDDD-420B-A5D3-A86C07DEF26A}" srcOrd="1" destOrd="0" parTransId="{5E86DDA1-FE03-40A3-9419-D4BA7F21BAB1}" sibTransId="{57BC853C-3EED-4B88-943F-8EACD21B7849}"/>
    <dgm:cxn modelId="{F4440128-7225-4C9A-866A-76D1677AEFCC}" srcId="{3561742D-6E5B-41C3-9FD0-0D8A8A159805}" destId="{9019ABB2-6371-4D7A-A2B8-C63C9CDBC38E}" srcOrd="6" destOrd="0" parTransId="{DDBDEE5B-F4C0-4D89-AB8E-5EEBEFE3B4E3}" sibTransId="{993A92A0-3C4C-45DD-87B5-C12ACDA11E69}"/>
    <dgm:cxn modelId="{183FA2C7-868B-4BA2-A395-89ABD279B5C4}" type="presOf" srcId="{8DA0A29E-FDDD-420B-A5D3-A86C07DEF26A}" destId="{756A9F9F-555C-4AD9-9353-1746E333E312}" srcOrd="0" destOrd="0" presId="urn:microsoft.com/office/officeart/2005/8/layout/funnel1"/>
    <dgm:cxn modelId="{C3220092-376F-4A41-86AD-E5E04F0F67AE}" type="presOf" srcId="{4AB324CF-AEFB-4224-BC8E-66C55831D25B}" destId="{C40C885E-355F-43B8-B5C6-0C1197B1C988}" srcOrd="0" destOrd="0" presId="urn:microsoft.com/office/officeart/2005/8/layout/funnel1"/>
    <dgm:cxn modelId="{7D509672-5807-4510-99A0-27DB15AC4F2D}" type="presOf" srcId="{90B2A21A-D139-4ABD-9A7D-76CD6D83F0F6}" destId="{08CEBC3D-A3F5-4CC7-A9B9-CAA1168C1215}" srcOrd="0" destOrd="0" presId="urn:microsoft.com/office/officeart/2005/8/layout/funnel1"/>
    <dgm:cxn modelId="{22F767AF-2CF2-4DF4-9993-F049943D2C3C}" srcId="{3561742D-6E5B-41C3-9FD0-0D8A8A159805}" destId="{9263B2FD-1200-406F-B536-A83E9583AE41}" srcOrd="3" destOrd="0" parTransId="{4281BF82-04C3-4861-8716-A309FCFA27A9}" sibTransId="{B918B13C-F579-4C31-A012-D987329B6C83}"/>
    <dgm:cxn modelId="{238C289E-0C45-4761-963F-065CBE399330}" type="presOf" srcId="{3561742D-6E5B-41C3-9FD0-0D8A8A159805}" destId="{24C63D54-FC90-4838-985C-C34DF38FCBF5}" srcOrd="0" destOrd="0" presId="urn:microsoft.com/office/officeart/2005/8/layout/funnel1"/>
    <dgm:cxn modelId="{E9BE6190-3B3E-4807-892B-ED7E5A2BD59C}" srcId="{3561742D-6E5B-41C3-9FD0-0D8A8A159805}" destId="{90B2A21A-D139-4ABD-9A7D-76CD6D83F0F6}" srcOrd="0" destOrd="0" parTransId="{48ACD0B8-9364-43FD-8292-ADD5A6DC9B80}" sibTransId="{7041381B-D03A-4A1D-9237-433E91EB4295}"/>
    <dgm:cxn modelId="{7D99A5B9-63E3-4CEC-8E9E-86F9A728082E}" srcId="{3561742D-6E5B-41C3-9FD0-0D8A8A159805}" destId="{B94A8627-74C2-4885-B16F-8258A31E0FDF}" srcOrd="5" destOrd="0" parTransId="{F64FAA0C-4479-411C-BA1F-767C5499F838}" sibTransId="{F7C6B442-4E39-457B-B71D-B20990FA08E4}"/>
    <dgm:cxn modelId="{75C2A6A1-F4BB-45D8-84FD-C2F25F6A27FC}" type="presParOf" srcId="{24C63D54-FC90-4838-985C-C34DF38FCBF5}" destId="{9C79497C-48AE-49CF-86CF-7ADD5B9B4C16}" srcOrd="0" destOrd="0" presId="urn:microsoft.com/office/officeart/2005/8/layout/funnel1"/>
    <dgm:cxn modelId="{903700AD-0FD7-4F9F-8429-76F3D9F17975}" type="presParOf" srcId="{24C63D54-FC90-4838-985C-C34DF38FCBF5}" destId="{839F25A1-8B6F-4837-A924-20A969D1D00B}" srcOrd="1" destOrd="0" presId="urn:microsoft.com/office/officeart/2005/8/layout/funnel1"/>
    <dgm:cxn modelId="{4494DDF0-ACC9-4714-AB04-B4CD350E073E}" type="presParOf" srcId="{24C63D54-FC90-4838-985C-C34DF38FCBF5}" destId="{9AD1BE2A-518E-4DC1-AFB4-587433FAC1AE}" srcOrd="2" destOrd="0" presId="urn:microsoft.com/office/officeart/2005/8/layout/funnel1"/>
    <dgm:cxn modelId="{D5F1B680-8243-4B00-9B33-06D47C49A300}" type="presParOf" srcId="{24C63D54-FC90-4838-985C-C34DF38FCBF5}" destId="{C40C885E-355F-43B8-B5C6-0C1197B1C988}" srcOrd="3" destOrd="0" presId="urn:microsoft.com/office/officeart/2005/8/layout/funnel1"/>
    <dgm:cxn modelId="{BFF7A049-2B97-4C5D-874D-4E49A70AAABA}" type="presParOf" srcId="{24C63D54-FC90-4838-985C-C34DF38FCBF5}" destId="{756A9F9F-555C-4AD9-9353-1746E333E312}" srcOrd="4" destOrd="0" presId="urn:microsoft.com/office/officeart/2005/8/layout/funnel1"/>
    <dgm:cxn modelId="{372AC086-B95D-41C0-84F9-AD27492EF720}" type="presParOf" srcId="{24C63D54-FC90-4838-985C-C34DF38FCBF5}" destId="{08CEBC3D-A3F5-4CC7-A9B9-CAA1168C1215}" srcOrd="5" destOrd="0" presId="urn:microsoft.com/office/officeart/2005/8/layout/funnel1"/>
    <dgm:cxn modelId="{36453E14-6C9D-40D7-A9B8-F3ED447B7C65}" type="presParOf" srcId="{24C63D54-FC90-4838-985C-C34DF38FCBF5}" destId="{4436A4D7-6F0C-486F-A6F7-465C779074D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79497C-48AE-49CF-86CF-7ADD5B9B4C16}">
      <dsp:nvSpPr>
        <dsp:cNvPr id="0" name=""/>
        <dsp:cNvSpPr/>
      </dsp:nvSpPr>
      <dsp:spPr>
        <a:xfrm>
          <a:off x="2235184" y="478530"/>
          <a:ext cx="3747611" cy="130149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F25A1-8B6F-4837-A924-20A969D1D00B}">
      <dsp:nvSpPr>
        <dsp:cNvPr id="0" name=""/>
        <dsp:cNvSpPr/>
      </dsp:nvSpPr>
      <dsp:spPr>
        <a:xfrm>
          <a:off x="3751659" y="3665452"/>
          <a:ext cx="726281" cy="464820"/>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D1BE2A-518E-4DC1-AFB4-587433FAC1AE}">
      <dsp:nvSpPr>
        <dsp:cNvPr id="0" name=""/>
        <dsp:cNvSpPr/>
      </dsp:nvSpPr>
      <dsp:spPr>
        <a:xfrm>
          <a:off x="794416" y="4065145"/>
          <a:ext cx="6640767" cy="8158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en-US" sz="2800" kern="1200" dirty="0" smtClean="0"/>
            <a:t>Referral Of Student</a:t>
          </a:r>
          <a:endParaRPr lang="en-US" sz="2800" kern="1200" dirty="0"/>
        </a:p>
      </dsp:txBody>
      <dsp:txXfrm>
        <a:off x="794416" y="4065145"/>
        <a:ext cx="6640767" cy="815863"/>
      </dsp:txXfrm>
    </dsp:sp>
    <dsp:sp modelId="{C40C885E-355F-43B8-B5C6-0C1197B1C988}">
      <dsp:nvSpPr>
        <dsp:cNvPr id="0" name=""/>
        <dsp:cNvSpPr/>
      </dsp:nvSpPr>
      <dsp:spPr>
        <a:xfrm>
          <a:off x="3597687" y="1880543"/>
          <a:ext cx="1307306" cy="13073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COMAR 13A.09.10.09B. Description of the Education Program</a:t>
          </a:r>
        </a:p>
      </dsp:txBody>
      <dsp:txXfrm>
        <a:off x="3789138" y="2071994"/>
        <a:ext cx="924404" cy="924404"/>
      </dsp:txXfrm>
    </dsp:sp>
    <dsp:sp modelId="{756A9F9F-555C-4AD9-9353-1746E333E312}">
      <dsp:nvSpPr>
        <dsp:cNvPr id="0" name=""/>
        <dsp:cNvSpPr/>
      </dsp:nvSpPr>
      <dsp:spPr>
        <a:xfrm>
          <a:off x="2662237" y="899773"/>
          <a:ext cx="1307306" cy="13073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COMAR 13A.09.10.09D. Admission Criteria</a:t>
          </a:r>
        </a:p>
      </dsp:txBody>
      <dsp:txXfrm>
        <a:off x="2853688" y="1091224"/>
        <a:ext cx="924404" cy="924404"/>
      </dsp:txXfrm>
    </dsp:sp>
    <dsp:sp modelId="{08CEBC3D-A3F5-4CC7-A9B9-CAA1168C1215}">
      <dsp:nvSpPr>
        <dsp:cNvPr id="0" name=""/>
        <dsp:cNvSpPr/>
      </dsp:nvSpPr>
      <dsp:spPr>
        <a:xfrm>
          <a:off x="3998595" y="583695"/>
          <a:ext cx="1307306" cy="13073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COMAR 13A.09.10.08 Public Relations</a:t>
          </a:r>
          <a:endParaRPr lang="en-US" sz="1100" kern="1200" dirty="0"/>
        </a:p>
      </dsp:txBody>
      <dsp:txXfrm>
        <a:off x="4190046" y="775146"/>
        <a:ext cx="924404" cy="924404"/>
      </dsp:txXfrm>
    </dsp:sp>
    <dsp:sp modelId="{4436A4D7-6F0C-486F-A6F7-465C779074D1}">
      <dsp:nvSpPr>
        <dsp:cNvPr id="0" name=""/>
        <dsp:cNvSpPr/>
      </dsp:nvSpPr>
      <dsp:spPr>
        <a:xfrm>
          <a:off x="1442299" y="-232809"/>
          <a:ext cx="5345000" cy="4356855"/>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AA0174D-DD56-469D-82C9-886235354911}" type="datetimeFigureOut">
              <a:rPr lang="en-US" smtClean="0"/>
              <a:t>11/15/2017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BD1D1E-893D-4ACE-BD81-7C7EE9F6B4B2}" type="slidenum">
              <a:rPr lang="en-US" smtClean="0"/>
              <a:t>‹#›</a:t>
            </a:fld>
            <a:endParaRPr lang="en-US"/>
          </a:p>
        </p:txBody>
      </p:sp>
    </p:spTree>
    <p:extLst>
      <p:ext uri="{BB962C8B-B14F-4D97-AF65-F5344CB8AC3E}">
        <p14:creationId xmlns:p14="http://schemas.microsoft.com/office/powerpoint/2010/main" val="27362521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3994A98-7762-47AB-B59F-38FBDDA8F5A6}" type="datetimeFigureOut">
              <a:rPr lang="en-US" smtClean="0"/>
              <a:pPr/>
              <a:t>11/15/2017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DD1A3F-54DF-407A-80DA-F49F22C5B8CB}" type="slidenum">
              <a:rPr lang="en-US" smtClean="0"/>
              <a:pPr/>
              <a:t>‹#›</a:t>
            </a:fld>
            <a:endParaRPr lang="en-US"/>
          </a:p>
        </p:txBody>
      </p:sp>
    </p:spTree>
    <p:extLst>
      <p:ext uri="{BB962C8B-B14F-4D97-AF65-F5344CB8AC3E}">
        <p14:creationId xmlns:p14="http://schemas.microsoft.com/office/powerpoint/2010/main" val="411664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C10F16-E5B3-4B50-BD73-9AD5AEC70613}" type="slidenum">
              <a:rPr lang="en-US" smtClean="0"/>
              <a:pPr/>
              <a:t>9</a:t>
            </a:fld>
            <a:endParaRPr lang="en-US"/>
          </a:p>
        </p:txBody>
      </p:sp>
    </p:spTree>
    <p:extLst>
      <p:ext uri="{BB962C8B-B14F-4D97-AF65-F5344CB8AC3E}">
        <p14:creationId xmlns:p14="http://schemas.microsoft.com/office/powerpoint/2010/main" val="277627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1331494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2661625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2107853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3877761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1565482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2821294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412812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4265779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2061992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1902906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8B215E-6463-4CB9-AB9A-6255FEDCBAC5}" type="datetimeFigureOut">
              <a:rPr lang="en-US" smtClean="0"/>
              <a:pPr/>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D4E730-FB7F-4F1E-9E72-3A314F3E14F6}" type="slidenum">
              <a:rPr lang="en-US" smtClean="0"/>
              <a:pPr/>
              <a:t>‹#›</a:t>
            </a:fld>
            <a:endParaRPr lang="en-US"/>
          </a:p>
        </p:txBody>
      </p:sp>
    </p:spTree>
    <p:extLst>
      <p:ext uri="{BB962C8B-B14F-4D97-AF65-F5344CB8AC3E}">
        <p14:creationId xmlns:p14="http://schemas.microsoft.com/office/powerpoint/2010/main" val="326579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B215E-6463-4CB9-AB9A-6255FEDCBAC5}" type="datetimeFigureOut">
              <a:rPr lang="en-US" smtClean="0"/>
              <a:pPr/>
              <a:t>11/15/2017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D4E730-FB7F-4F1E-9E72-3A314F3E14F6}" type="slidenum">
              <a:rPr lang="en-US" smtClean="0"/>
              <a:pPr/>
              <a:t>‹#›</a:t>
            </a:fld>
            <a:endParaRPr lang="en-US"/>
          </a:p>
        </p:txBody>
      </p:sp>
    </p:spTree>
    <p:extLst>
      <p:ext uri="{BB962C8B-B14F-4D97-AF65-F5344CB8AC3E}">
        <p14:creationId xmlns:p14="http://schemas.microsoft.com/office/powerpoint/2010/main" val="14349030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marylandpublicschools.org/about/Pages/DEE/index.aspx"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Nonpublic School Approval: </a:t>
            </a:r>
            <a:br>
              <a:rPr lang="en-US" dirty="0" smtClean="0"/>
            </a:br>
            <a:r>
              <a:rPr lang="en-US" dirty="0" smtClean="0"/>
              <a:t>Soup to Nuts</a:t>
            </a:r>
            <a:endParaRPr lang="en-US" dirty="0"/>
          </a:p>
        </p:txBody>
      </p:sp>
      <p:sp>
        <p:nvSpPr>
          <p:cNvPr id="3" name="Subtitle 2"/>
          <p:cNvSpPr>
            <a:spLocks noGrp="1"/>
          </p:cNvSpPr>
          <p:nvPr>
            <p:ph type="subTitle" idx="1"/>
          </p:nvPr>
        </p:nvSpPr>
        <p:spPr/>
        <p:txBody>
          <a:bodyPr>
            <a:normAutofit fontScale="77500" lnSpcReduction="20000"/>
          </a:bodyPr>
          <a:lstStyle/>
          <a:p>
            <a:r>
              <a:rPr lang="en-US" sz="3900" dirty="0" smtClean="0"/>
              <a:t>Navigating an Onsite Monitoring Visit</a:t>
            </a:r>
          </a:p>
          <a:p>
            <a:endParaRPr lang="en-US" dirty="0"/>
          </a:p>
          <a:p>
            <a:r>
              <a:rPr lang="en-US" dirty="0" smtClean="0"/>
              <a:t>Kelly Meadows and Alexandra </a:t>
            </a:r>
            <a:r>
              <a:rPr lang="en-US" dirty="0" err="1" smtClean="0"/>
              <a:t>Cambra</a:t>
            </a:r>
            <a:endParaRPr lang="en-US" dirty="0" smtClean="0"/>
          </a:p>
          <a:p>
            <a:r>
              <a:rPr lang="en-US" dirty="0" smtClean="0"/>
              <a:t>November 16, 2017</a:t>
            </a:r>
            <a:endParaRPr lang="en-US" dirty="0"/>
          </a:p>
        </p:txBody>
      </p:sp>
      <p:pic>
        <p:nvPicPr>
          <p:cNvPr id="4" name="Picture 3" descr="C:\Users\cwells\Pictures\Microsoft Clip Organizer\MSDE_LOGO_300dpi_F.jpg"/>
          <p:cNvPicPr/>
          <p:nvPr/>
        </p:nvPicPr>
        <p:blipFill>
          <a:blip r:embed="rId2">
            <a:extLst>
              <a:ext uri="{28A0092B-C50C-407E-A947-70E740481C1C}">
                <a14:useLocalDpi xmlns:a14="http://schemas.microsoft.com/office/drawing/2010/main" val="0"/>
              </a:ext>
            </a:extLst>
          </a:blip>
          <a:srcRect/>
          <a:stretch>
            <a:fillRect/>
          </a:stretch>
        </p:blipFill>
        <p:spPr bwMode="auto">
          <a:xfrm>
            <a:off x="2895600" y="228600"/>
            <a:ext cx="3152775" cy="1676400"/>
          </a:xfrm>
          <a:prstGeom prst="rect">
            <a:avLst/>
          </a:prstGeom>
          <a:noFill/>
          <a:ln>
            <a:noFill/>
          </a:ln>
        </p:spPr>
      </p:pic>
    </p:spTree>
    <p:extLst>
      <p:ext uri="{BB962C8B-B14F-4D97-AF65-F5344CB8AC3E}">
        <p14:creationId xmlns:p14="http://schemas.microsoft.com/office/powerpoint/2010/main" val="4025100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Public </a:t>
            </a:r>
            <a:r>
              <a:rPr lang="en-US" dirty="0"/>
              <a:t>Relations</a:t>
            </a:r>
          </a:p>
        </p:txBody>
      </p:sp>
      <p:sp>
        <p:nvSpPr>
          <p:cNvPr id="3" name="Content Placeholder 2"/>
          <p:cNvSpPr>
            <a:spLocks noGrp="1"/>
          </p:cNvSpPr>
          <p:nvPr>
            <p:ph idx="1"/>
          </p:nvPr>
        </p:nvSpPr>
        <p:spPr/>
        <p:txBody>
          <a:bodyPr>
            <a:normAutofit fontScale="92500" lnSpcReduction="10000"/>
          </a:bodyPr>
          <a:lstStyle/>
          <a:p>
            <a:r>
              <a:rPr lang="en-US" dirty="0" smtClean="0"/>
              <a:t>Regulations require that PR Materials by whatever means provided shall be accurate and may not be misleading by actual statement, omission or inference</a:t>
            </a:r>
          </a:p>
          <a:p>
            <a:endParaRPr lang="en-US" sz="1400" dirty="0"/>
          </a:p>
          <a:p>
            <a:pPr lvl="1"/>
            <a:r>
              <a:rPr lang="en-US" dirty="0" smtClean="0"/>
              <a:t>Public Relations Materials may include:</a:t>
            </a:r>
          </a:p>
          <a:p>
            <a:pPr lvl="2"/>
            <a:r>
              <a:rPr lang="en-US" dirty="0" smtClean="0"/>
              <a:t>Brochures;</a:t>
            </a:r>
          </a:p>
          <a:p>
            <a:pPr lvl="2"/>
            <a:r>
              <a:rPr lang="en-US" dirty="0" smtClean="0"/>
              <a:t>Websites;</a:t>
            </a:r>
          </a:p>
          <a:p>
            <a:pPr lvl="2"/>
            <a:r>
              <a:rPr lang="en-US" dirty="0" smtClean="0"/>
              <a:t>Handouts;</a:t>
            </a:r>
          </a:p>
          <a:p>
            <a:pPr lvl="2"/>
            <a:r>
              <a:rPr lang="en-US" dirty="0" smtClean="0"/>
              <a:t>Radio and TV Advertisements; and </a:t>
            </a:r>
          </a:p>
          <a:p>
            <a:pPr lvl="2"/>
            <a:r>
              <a:rPr lang="en-US" dirty="0" smtClean="0"/>
              <a:t>Calendars.</a:t>
            </a:r>
          </a:p>
        </p:txBody>
      </p:sp>
      <p:sp>
        <p:nvSpPr>
          <p:cNvPr id="4" name="Footer Placeholder 3"/>
          <p:cNvSpPr>
            <a:spLocks noGrp="1"/>
          </p:cNvSpPr>
          <p:nvPr>
            <p:ph type="ftr" sz="quarter" idx="11"/>
          </p:nvPr>
        </p:nvSpPr>
        <p:spPr/>
        <p:txBody>
          <a:bodyPr/>
          <a:lstStyle/>
          <a:p>
            <a:fld id="{5E058877-9E7B-453D-A4BE-E6BD10D4DC2F}" type="slidenum">
              <a:rPr lang="en-US" smtClean="0"/>
              <a:pPr/>
              <a:t>10</a:t>
            </a:fld>
            <a:endParaRPr lang="en-US" dirty="0"/>
          </a:p>
        </p:txBody>
      </p:sp>
      <p:pic>
        <p:nvPicPr>
          <p:cNvPr id="5" name="Picture 4"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233993045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IEP Development</a:t>
            </a:r>
            <a:endParaRPr lang="en-US" dirty="0"/>
          </a:p>
        </p:txBody>
      </p:sp>
      <p:sp>
        <p:nvSpPr>
          <p:cNvPr id="3" name="Content Placeholder 2"/>
          <p:cNvSpPr>
            <a:spLocks noGrp="1"/>
          </p:cNvSpPr>
          <p:nvPr>
            <p:ph idx="1"/>
          </p:nvPr>
        </p:nvSpPr>
        <p:spPr/>
        <p:txBody>
          <a:bodyPr/>
          <a:lstStyle/>
          <a:p>
            <a:r>
              <a:rPr lang="en-US" dirty="0"/>
              <a:t>Participating in the development of an IEP with the local school system that referred the student for </a:t>
            </a:r>
            <a:r>
              <a:rPr lang="en-US" dirty="0" smtClean="0"/>
              <a:t>placement</a:t>
            </a:r>
          </a:p>
          <a:p>
            <a:endParaRPr lang="en-US" dirty="0" smtClean="0"/>
          </a:p>
          <a:p>
            <a:r>
              <a:rPr lang="en-US" dirty="0" smtClean="0"/>
              <a:t>Promptly </a:t>
            </a:r>
            <a:r>
              <a:rPr lang="en-US" dirty="0"/>
              <a:t>notifying the local school system if the IEP needs to be revised after a student is </a:t>
            </a:r>
            <a:r>
              <a:rPr lang="en-US" dirty="0" smtClean="0"/>
              <a:t>enrolled </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14246971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Dismissal of Students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a:t>Promptly requesting that the responsible local school system that referred the student for placement conduct an IEP team meeting before a recommendation to dismiss a student is </a:t>
            </a:r>
            <a:r>
              <a:rPr lang="en-US" dirty="0" smtClean="0"/>
              <a:t>made</a:t>
            </a:r>
            <a:endParaRPr lang="en-US" dirty="0"/>
          </a:p>
          <a:p>
            <a:pPr marL="0" indent="0">
              <a:buNone/>
            </a:pPr>
            <a:endParaRPr lang="en-US" dirty="0"/>
          </a:p>
          <a:p>
            <a:r>
              <a:rPr lang="en-US" dirty="0" smtClean="0"/>
              <a:t>Maintaining </a:t>
            </a:r>
            <a:r>
              <a:rPr lang="en-US" dirty="0"/>
              <a:t>a student's placement during mediation or due process proceedings, unless the IEP provides for an alternative placement during due process proceedings and the parent has agreed to the alternative </a:t>
            </a:r>
            <a:r>
              <a:rPr lang="en-US" dirty="0" smtClean="0"/>
              <a:t>placement</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99689307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Removal of a Student</a:t>
            </a:r>
            <a:endParaRPr lang="en-US" dirty="0"/>
          </a:p>
        </p:txBody>
      </p:sp>
      <p:sp>
        <p:nvSpPr>
          <p:cNvPr id="3" name="Content Placeholder 2"/>
          <p:cNvSpPr>
            <a:spLocks noGrp="1"/>
          </p:cNvSpPr>
          <p:nvPr>
            <p:ph idx="1"/>
          </p:nvPr>
        </p:nvSpPr>
        <p:spPr/>
        <p:txBody>
          <a:bodyPr/>
          <a:lstStyle/>
          <a:p>
            <a:pPr marL="0" indent="0">
              <a:buNone/>
            </a:pPr>
            <a:r>
              <a:rPr lang="en-US" dirty="0"/>
              <a:t>In accordance with COMAR 13A.08.01 and 13A.08.03, a school shall have written policies and procedures for notifying the responsible local school system regarding either the removal of a student for more than 10 consecutive school days or a series of removals of a student that constitute a pattern because the removals cumulate to more than 10 school days in a school </a:t>
            </a:r>
            <a:r>
              <a:rPr lang="en-US" dirty="0" smtClean="0"/>
              <a:t>year</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205417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Personnel </a:t>
            </a:r>
            <a:r>
              <a:rPr lang="en-US" dirty="0" smtClean="0"/>
              <a:t>Requirements</a:t>
            </a:r>
            <a:br>
              <a:rPr lang="en-US" dirty="0" smtClean="0"/>
            </a:br>
            <a:r>
              <a:rPr lang="en-US" dirty="0" smtClean="0"/>
              <a:t>COMAR 13A.09.10.18</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9600" y="1828800"/>
            <a:ext cx="8167215" cy="2886869"/>
          </a:xfrm>
        </p:spPr>
      </p:pic>
      <p:pic>
        <p:nvPicPr>
          <p:cNvPr id="5" name="Picture 4" descr="C:\Users\cwells\Pictures\Microsoft Clip Organizer\MSDE_LOGO_300dpi_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08376281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sz="4000" dirty="0" smtClean="0"/>
              <a:t>Certification Regulations &amp; Policies</a:t>
            </a:r>
            <a:endParaRPr lang="en-US" sz="4000" dirty="0"/>
          </a:p>
        </p:txBody>
      </p:sp>
      <p:sp>
        <p:nvSpPr>
          <p:cNvPr id="3" name="Content Placeholder 2"/>
          <p:cNvSpPr>
            <a:spLocks noGrp="1"/>
          </p:cNvSpPr>
          <p:nvPr>
            <p:ph idx="1"/>
          </p:nvPr>
        </p:nvSpPr>
        <p:spPr/>
        <p:txBody>
          <a:bodyPr>
            <a:normAutofit/>
          </a:bodyPr>
          <a:lstStyle/>
          <a:p>
            <a:r>
              <a:rPr lang="en-US" dirty="0" smtClean="0"/>
              <a:t>Regulations</a:t>
            </a:r>
          </a:p>
          <a:p>
            <a:pPr lvl="1"/>
            <a:r>
              <a:rPr lang="en-US" dirty="0" smtClean="0"/>
              <a:t>13A.09.10.18</a:t>
            </a:r>
          </a:p>
          <a:p>
            <a:pPr lvl="1"/>
            <a:r>
              <a:rPr lang="en-US" dirty="0" smtClean="0"/>
              <a:t>13A.12.01-.04</a:t>
            </a:r>
          </a:p>
          <a:p>
            <a:r>
              <a:rPr lang="en-US" dirty="0" smtClean="0"/>
              <a:t>Memos</a:t>
            </a:r>
            <a:endParaRPr lang="en-US" dirty="0" smtClean="0"/>
          </a:p>
          <a:p>
            <a:pPr lvl="1"/>
            <a:r>
              <a:rPr lang="en-US" dirty="0" smtClean="0"/>
              <a:t>Substitutes</a:t>
            </a:r>
          </a:p>
          <a:p>
            <a:pPr lvl="1"/>
            <a:r>
              <a:rPr lang="en-US" dirty="0" smtClean="0"/>
              <a:t>Art, Music, Physical Education, Health</a:t>
            </a:r>
          </a:p>
          <a:p>
            <a:pPr lvl="1"/>
            <a:r>
              <a:rPr lang="en-US" dirty="0" smtClean="0"/>
              <a:t>Submitting application for certification</a:t>
            </a:r>
            <a:endParaRPr lang="en-US" dirty="0"/>
          </a:p>
          <a:p>
            <a:pPr lvl="1"/>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4645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Personnel Requirements</a:t>
            </a:r>
            <a:br>
              <a:rPr lang="en-US" dirty="0" smtClean="0"/>
            </a:br>
            <a:r>
              <a:rPr lang="en-US" dirty="0" smtClean="0"/>
              <a:t>Type I and II</a:t>
            </a:r>
            <a:endParaRPr lang="en-US" dirty="0"/>
          </a:p>
        </p:txBody>
      </p:sp>
      <p:sp>
        <p:nvSpPr>
          <p:cNvPr id="3" name="Content Placeholder 2"/>
          <p:cNvSpPr>
            <a:spLocks noGrp="1"/>
          </p:cNvSpPr>
          <p:nvPr>
            <p:ph idx="1"/>
          </p:nvPr>
        </p:nvSpPr>
        <p:spPr/>
        <p:txBody>
          <a:bodyPr>
            <a:normAutofit/>
          </a:bodyPr>
          <a:lstStyle/>
          <a:p>
            <a:r>
              <a:rPr lang="en-US" dirty="0" smtClean="0"/>
              <a:t>Administrative Head</a:t>
            </a:r>
          </a:p>
          <a:p>
            <a:pPr lvl="1"/>
            <a:r>
              <a:rPr lang="en-US" dirty="0"/>
              <a:t>R</a:t>
            </a:r>
            <a:r>
              <a:rPr lang="en-US" dirty="0" smtClean="0"/>
              <a:t>esponsible </a:t>
            </a:r>
            <a:r>
              <a:rPr lang="en-US" dirty="0"/>
              <a:t>for the day-to-day administration of the </a:t>
            </a:r>
            <a:r>
              <a:rPr lang="en-US" dirty="0" smtClean="0"/>
              <a:t>school</a:t>
            </a:r>
          </a:p>
          <a:p>
            <a:pPr lvl="1"/>
            <a:r>
              <a:rPr lang="en-US" dirty="0" smtClean="0"/>
              <a:t>Administrative </a:t>
            </a:r>
            <a:r>
              <a:rPr lang="en-US" dirty="0"/>
              <a:t>head of a </a:t>
            </a:r>
            <a:r>
              <a:rPr lang="en-US" dirty="0" smtClean="0"/>
              <a:t>school, </a:t>
            </a:r>
            <a:r>
              <a:rPr lang="en-US" dirty="0"/>
              <a:t>hired on or after September 1, 2001, shall hold a bachelor's </a:t>
            </a:r>
            <a:r>
              <a:rPr lang="en-US" dirty="0" smtClean="0"/>
              <a:t>degree</a:t>
            </a:r>
          </a:p>
          <a:p>
            <a:pPr marL="457200" lvl="1" indent="0">
              <a:buNone/>
            </a:pPr>
            <a:endParaRPr lang="en-US" dirty="0" smtClean="0"/>
          </a:p>
          <a:p>
            <a:pPr lvl="1"/>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1717567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Personnel Requirements</a:t>
            </a:r>
            <a:br>
              <a:rPr lang="en-US" dirty="0"/>
            </a:br>
            <a:r>
              <a:rPr lang="en-US" dirty="0"/>
              <a:t>Type I and II</a:t>
            </a:r>
          </a:p>
        </p:txBody>
      </p:sp>
      <p:sp>
        <p:nvSpPr>
          <p:cNvPr id="3" name="Content Placeholder 2"/>
          <p:cNvSpPr>
            <a:spLocks noGrp="1"/>
          </p:cNvSpPr>
          <p:nvPr>
            <p:ph idx="1"/>
          </p:nvPr>
        </p:nvSpPr>
        <p:spPr/>
        <p:txBody>
          <a:bodyPr>
            <a:normAutofit fontScale="92500" lnSpcReduction="10000"/>
          </a:bodyPr>
          <a:lstStyle/>
          <a:p>
            <a:r>
              <a:rPr lang="en-US" dirty="0"/>
              <a:t>Education Director</a:t>
            </a:r>
          </a:p>
          <a:p>
            <a:pPr lvl="1"/>
            <a:r>
              <a:rPr lang="en-US" dirty="0"/>
              <a:t>Responsible for the coordination and supervision of the educational program</a:t>
            </a:r>
          </a:p>
          <a:p>
            <a:pPr lvl="1"/>
            <a:r>
              <a:rPr lang="en-US" dirty="0"/>
              <a:t>Full Time </a:t>
            </a:r>
          </a:p>
          <a:p>
            <a:pPr lvl="2"/>
            <a:r>
              <a:rPr lang="en-US" dirty="0"/>
              <a:t>Partial day and Gen Ed programs may utilize a teacher who has time to perform the duties of a director</a:t>
            </a:r>
          </a:p>
          <a:p>
            <a:pPr lvl="1"/>
            <a:r>
              <a:rPr lang="en-US" dirty="0"/>
              <a:t>Must notify MSDE in writing within 10 days of a </a:t>
            </a:r>
            <a:r>
              <a:rPr lang="en-US" dirty="0" smtClean="0"/>
              <a:t>change</a:t>
            </a:r>
          </a:p>
          <a:p>
            <a:pPr lvl="1"/>
            <a:r>
              <a:rPr lang="en-US" dirty="0"/>
              <a:t>The duties and responsibilities of the education director and administrative head may be assigned to the same individual</a:t>
            </a:r>
          </a:p>
          <a:p>
            <a:pPr marL="0" indent="0">
              <a:buNone/>
            </a:pP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201205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Personnel Requirements</a:t>
            </a:r>
            <a:br>
              <a:rPr lang="en-US" dirty="0"/>
            </a:br>
            <a:r>
              <a:rPr lang="en-US" dirty="0"/>
              <a:t>Type I and II</a:t>
            </a:r>
          </a:p>
        </p:txBody>
      </p:sp>
      <p:sp>
        <p:nvSpPr>
          <p:cNvPr id="3" name="Content Placeholder 2"/>
          <p:cNvSpPr>
            <a:spLocks noGrp="1"/>
          </p:cNvSpPr>
          <p:nvPr>
            <p:ph idx="1"/>
          </p:nvPr>
        </p:nvSpPr>
        <p:spPr/>
        <p:txBody>
          <a:bodyPr>
            <a:normAutofit lnSpcReduction="10000"/>
          </a:bodyPr>
          <a:lstStyle/>
          <a:p>
            <a:pPr lvl="1"/>
            <a:r>
              <a:rPr lang="en-US" sz="2400" dirty="0" smtClean="0"/>
              <a:t>Gen Ed K-12 Requirements</a:t>
            </a:r>
          </a:p>
          <a:p>
            <a:pPr lvl="2"/>
            <a:r>
              <a:rPr lang="en-US" dirty="0"/>
              <a:t>Maryland professional certificate </a:t>
            </a:r>
            <a:r>
              <a:rPr lang="en-US" dirty="0" smtClean="0"/>
              <a:t> in admin I or admin II; </a:t>
            </a:r>
            <a:r>
              <a:rPr lang="en-US" dirty="0"/>
              <a:t>or </a:t>
            </a:r>
            <a:endParaRPr lang="en-US" dirty="0" smtClean="0"/>
          </a:p>
          <a:p>
            <a:pPr lvl="2"/>
            <a:r>
              <a:rPr lang="en-US" dirty="0" smtClean="0"/>
              <a:t>Maryland </a:t>
            </a:r>
            <a:r>
              <a:rPr lang="en-US" dirty="0"/>
              <a:t>professional teaching certificate in </a:t>
            </a:r>
            <a:r>
              <a:rPr lang="en-US" dirty="0" smtClean="0"/>
              <a:t>elementary </a:t>
            </a:r>
            <a:r>
              <a:rPr lang="en-US" dirty="0"/>
              <a:t>or </a:t>
            </a:r>
            <a:r>
              <a:rPr lang="en-US" dirty="0" smtClean="0"/>
              <a:t>secondary </a:t>
            </a:r>
            <a:r>
              <a:rPr lang="en-US" dirty="0"/>
              <a:t>education AND 3 years of satisfactory teaching experience </a:t>
            </a:r>
            <a:endParaRPr lang="en-US" dirty="0" smtClean="0"/>
          </a:p>
          <a:p>
            <a:pPr lvl="1"/>
            <a:r>
              <a:rPr lang="en-US" sz="2400" dirty="0" err="1"/>
              <a:t>SpEd</a:t>
            </a:r>
            <a:r>
              <a:rPr lang="en-US" sz="2400" dirty="0"/>
              <a:t> PreK-12 Requirements</a:t>
            </a:r>
          </a:p>
          <a:p>
            <a:pPr lvl="2"/>
            <a:r>
              <a:rPr lang="en-US" dirty="0"/>
              <a:t>Maryland professional certificate in special education </a:t>
            </a:r>
            <a:r>
              <a:rPr lang="en-US" dirty="0" smtClean="0"/>
              <a:t>supervisor; or</a:t>
            </a:r>
          </a:p>
          <a:p>
            <a:pPr lvl="2"/>
            <a:r>
              <a:rPr lang="en-US" dirty="0" smtClean="0"/>
              <a:t>Admin </a:t>
            </a:r>
            <a:r>
              <a:rPr lang="en-US" dirty="0"/>
              <a:t>I/II </a:t>
            </a:r>
            <a:r>
              <a:rPr lang="en-US" dirty="0" smtClean="0"/>
              <a:t>AND </a:t>
            </a:r>
            <a:r>
              <a:rPr lang="en-US" dirty="0"/>
              <a:t>generic special education; or </a:t>
            </a:r>
          </a:p>
          <a:p>
            <a:pPr lvl="2"/>
            <a:r>
              <a:rPr lang="en-US" dirty="0" smtClean="0"/>
              <a:t>Teaching </a:t>
            </a:r>
            <a:r>
              <a:rPr lang="en-US" dirty="0"/>
              <a:t>certificate in generic special education AND 3 years of satisfactory teaching experience </a:t>
            </a:r>
          </a:p>
          <a:p>
            <a:pPr marL="914400" lvl="2" indent="0">
              <a:buNone/>
            </a:pPr>
            <a:endParaRPr lang="en-US" dirty="0" smtClean="0"/>
          </a:p>
          <a:p>
            <a:pPr lvl="2"/>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69315158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Personnel Requirements</a:t>
            </a:r>
            <a:br>
              <a:rPr lang="en-US" dirty="0"/>
            </a:br>
            <a:r>
              <a:rPr lang="en-US" dirty="0"/>
              <a:t>Type I and II</a:t>
            </a:r>
          </a:p>
        </p:txBody>
      </p:sp>
      <p:sp>
        <p:nvSpPr>
          <p:cNvPr id="3" name="Content Placeholder 2"/>
          <p:cNvSpPr>
            <a:spLocks noGrp="1"/>
          </p:cNvSpPr>
          <p:nvPr>
            <p:ph idx="1"/>
          </p:nvPr>
        </p:nvSpPr>
        <p:spPr/>
        <p:txBody>
          <a:bodyPr>
            <a:normAutofit/>
          </a:bodyPr>
          <a:lstStyle/>
          <a:p>
            <a:pPr lvl="1"/>
            <a:endParaRPr lang="en-US" sz="2600" dirty="0" smtClean="0"/>
          </a:p>
          <a:p>
            <a:pPr lvl="1"/>
            <a:r>
              <a:rPr lang="en-US" dirty="0" smtClean="0"/>
              <a:t>Gen Ed/</a:t>
            </a:r>
            <a:r>
              <a:rPr lang="en-US" dirty="0" err="1" smtClean="0"/>
              <a:t>SpEd</a:t>
            </a:r>
            <a:r>
              <a:rPr lang="en-US" dirty="0" smtClean="0"/>
              <a:t> Combined Requirements</a:t>
            </a:r>
          </a:p>
          <a:p>
            <a:pPr lvl="2"/>
            <a:r>
              <a:rPr lang="en-US" sz="2800" dirty="0" smtClean="0"/>
              <a:t>Must meet both Gen Ed and </a:t>
            </a:r>
            <a:r>
              <a:rPr lang="en-US" sz="2800" dirty="0" err="1" smtClean="0"/>
              <a:t>SpEd</a:t>
            </a:r>
            <a:r>
              <a:rPr lang="en-US" sz="2800" dirty="0" smtClean="0"/>
              <a:t> certification </a:t>
            </a:r>
            <a:r>
              <a:rPr lang="en-US" sz="2800" dirty="0" smtClean="0"/>
              <a:t>requirements; or</a:t>
            </a:r>
          </a:p>
          <a:p>
            <a:pPr lvl="2"/>
            <a:r>
              <a:rPr lang="en-US" sz="2800" dirty="0" smtClean="0"/>
              <a:t>Have </a:t>
            </a:r>
            <a:r>
              <a:rPr lang="en-US" sz="2800" dirty="0" smtClean="0"/>
              <a:t>2 directors, one for </a:t>
            </a:r>
            <a:r>
              <a:rPr lang="en-US" sz="2800" dirty="0" err="1" smtClean="0"/>
              <a:t>SpEd</a:t>
            </a:r>
            <a:r>
              <a:rPr lang="en-US" sz="2800" dirty="0" smtClean="0"/>
              <a:t> and one for Gen </a:t>
            </a:r>
            <a:r>
              <a:rPr lang="en-US" sz="2800" dirty="0" smtClean="0"/>
              <a:t>Ed</a:t>
            </a:r>
          </a:p>
          <a:p>
            <a:pPr lvl="2"/>
            <a:endParaRPr lang="en-US" sz="2200" dirty="0" smtClean="0"/>
          </a:p>
          <a:p>
            <a:pPr marL="457200" lvl="1" indent="0">
              <a:buNone/>
            </a:pPr>
            <a:endParaRPr lang="en-US" sz="2200"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55617593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Personnel Requirements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Teachers</a:t>
            </a:r>
          </a:p>
          <a:p>
            <a:pPr lvl="1"/>
            <a:r>
              <a:rPr lang="en-US" dirty="0" smtClean="0"/>
              <a:t>A teacher shall hold the certificate as provided for in COMAR 13A.12.02</a:t>
            </a:r>
          </a:p>
          <a:p>
            <a:pPr lvl="1"/>
            <a:r>
              <a:rPr lang="en-US" dirty="0" smtClean="0"/>
              <a:t>A teacher providing instruction in an Adult Basic Education or Pre-GED program, or both, shall hold a valid certificate</a:t>
            </a:r>
          </a:p>
          <a:p>
            <a:pPr lvl="1"/>
            <a:r>
              <a:rPr lang="en-US" dirty="0" smtClean="0"/>
              <a:t>A teacher providing instruction in a GED TESTS preparation program shall hold at least one of the following:</a:t>
            </a:r>
          </a:p>
          <a:p>
            <a:pPr lvl="2"/>
            <a:r>
              <a:rPr lang="en-US" dirty="0" smtClean="0"/>
              <a:t>Bachelor's degree OR</a:t>
            </a:r>
          </a:p>
          <a:p>
            <a:pPr lvl="2"/>
            <a:r>
              <a:rPr lang="en-US" dirty="0" smtClean="0"/>
              <a:t>120 semester hours of college credit OR</a:t>
            </a:r>
          </a:p>
          <a:p>
            <a:pPr lvl="2"/>
            <a:r>
              <a:rPr lang="en-US" dirty="0" smtClean="0"/>
              <a:t>Bachelor's </a:t>
            </a:r>
            <a:r>
              <a:rPr lang="en-US" dirty="0" smtClean="0"/>
              <a:t>degree equivalent determined by foreign evaluation</a:t>
            </a:r>
          </a:p>
          <a:p>
            <a:pPr lvl="1"/>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838200"/>
          </a:xfrm>
        </p:spPr>
        <p:txBody>
          <a:bodyPr>
            <a:normAutofit fontScale="90000"/>
          </a:bodyPr>
          <a:lstStyle/>
          <a:p>
            <a:r>
              <a:rPr lang="en-US" dirty="0" smtClean="0"/>
              <a:t>Description of the </a:t>
            </a:r>
            <a:br>
              <a:rPr lang="en-US" dirty="0" smtClean="0"/>
            </a:br>
            <a:r>
              <a:rPr lang="en-US" dirty="0" smtClean="0"/>
              <a:t>Education Program- Type I, and III</a:t>
            </a:r>
            <a:endParaRPr lang="en-US" dirty="0"/>
          </a:p>
        </p:txBody>
      </p:sp>
      <p:sp>
        <p:nvSpPr>
          <p:cNvPr id="6" name="Content Placeholder 5"/>
          <p:cNvSpPr>
            <a:spLocks noGrp="1"/>
          </p:cNvSpPr>
          <p:nvPr>
            <p:ph idx="1"/>
          </p:nvPr>
        </p:nvSpPr>
        <p:spPr>
          <a:xfrm>
            <a:off x="457200" y="1600200"/>
            <a:ext cx="8229600" cy="5029200"/>
          </a:xfrm>
        </p:spPr>
        <p:txBody>
          <a:bodyPr>
            <a:normAutofit fontScale="62500" lnSpcReduction="20000"/>
          </a:bodyPr>
          <a:lstStyle/>
          <a:p>
            <a:r>
              <a:rPr lang="en-US" sz="4500" dirty="0"/>
              <a:t>Distributed annually to placing </a:t>
            </a:r>
            <a:r>
              <a:rPr lang="en-US" sz="4500" dirty="0" smtClean="0"/>
              <a:t>agencies</a:t>
            </a:r>
            <a:endParaRPr lang="en-US" sz="4500" dirty="0"/>
          </a:p>
          <a:p>
            <a:r>
              <a:rPr lang="en-US" sz="4500" dirty="0" smtClean="0"/>
              <a:t>Description must </a:t>
            </a:r>
            <a:r>
              <a:rPr lang="en-US" sz="4500" dirty="0"/>
              <a:t>include</a:t>
            </a:r>
            <a:r>
              <a:rPr lang="en-US" sz="4500" dirty="0" smtClean="0"/>
              <a:t>:</a:t>
            </a:r>
          </a:p>
          <a:p>
            <a:pPr lvl="1"/>
            <a:r>
              <a:rPr lang="en-US" sz="4000" dirty="0" smtClean="0"/>
              <a:t>Purpose or goals of the educational program</a:t>
            </a:r>
            <a:endParaRPr lang="en-US" sz="4000" dirty="0"/>
          </a:p>
          <a:p>
            <a:pPr lvl="1"/>
            <a:r>
              <a:rPr lang="en-US" sz="4000" dirty="0" smtClean="0"/>
              <a:t> Name of Legal Authority</a:t>
            </a:r>
          </a:p>
          <a:p>
            <a:pPr lvl="1"/>
            <a:r>
              <a:rPr lang="en-US" sz="4000" dirty="0" smtClean="0"/>
              <a:t>Identifying school </a:t>
            </a:r>
            <a:r>
              <a:rPr lang="en-US" sz="4000" dirty="0"/>
              <a:t>information (name of school, address, telephone)</a:t>
            </a:r>
          </a:p>
          <a:p>
            <a:pPr lvl="1"/>
            <a:r>
              <a:rPr lang="en-US" sz="4000" dirty="0" smtClean="0"/>
              <a:t>Table of Organization</a:t>
            </a:r>
          </a:p>
          <a:p>
            <a:pPr lvl="1"/>
            <a:r>
              <a:rPr lang="en-US" sz="4000" dirty="0" smtClean="0"/>
              <a:t>Student enrollment </a:t>
            </a:r>
            <a:r>
              <a:rPr lang="en-US" sz="4000" dirty="0"/>
              <a:t>c</a:t>
            </a:r>
            <a:r>
              <a:rPr lang="en-US" sz="4000" dirty="0" smtClean="0"/>
              <a:t>apacity and characteristics including age, gender, and disability</a:t>
            </a:r>
          </a:p>
          <a:p>
            <a:pPr lvl="1"/>
            <a:r>
              <a:rPr lang="en-US" sz="4000" dirty="0" smtClean="0"/>
              <a:t>Education program(s) provided</a:t>
            </a:r>
          </a:p>
          <a:p>
            <a:pPr lvl="1"/>
            <a:r>
              <a:rPr lang="en-US" sz="4000" dirty="0" smtClean="0"/>
              <a:t>Staff positions employed to implement educational program </a:t>
            </a:r>
          </a:p>
          <a:p>
            <a:pPr lvl="1"/>
            <a:r>
              <a:rPr lang="en-US" sz="4000" dirty="0" smtClean="0"/>
              <a:t>Description of the physical facilities.</a:t>
            </a:r>
            <a:endParaRPr lang="en-US" sz="4000" dirty="0"/>
          </a:p>
          <a:p>
            <a:pPr lvl="1"/>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 cy="533400"/>
          </a:xfrm>
          <a:prstGeom prst="rect">
            <a:avLst/>
          </a:prstGeom>
          <a:noFill/>
          <a:ln>
            <a:noFill/>
          </a:ln>
        </p:spPr>
      </p:pic>
    </p:spTree>
    <p:extLst>
      <p:ext uri="{BB962C8B-B14F-4D97-AF65-F5344CB8AC3E}">
        <p14:creationId xmlns:p14="http://schemas.microsoft.com/office/powerpoint/2010/main" val="220544385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Personnel Requirements</a:t>
            </a:r>
            <a:endParaRPr lang="en-US" dirty="0"/>
          </a:p>
        </p:txBody>
      </p:sp>
      <p:sp>
        <p:nvSpPr>
          <p:cNvPr id="3" name="Content Placeholder 2"/>
          <p:cNvSpPr>
            <a:spLocks noGrp="1"/>
          </p:cNvSpPr>
          <p:nvPr>
            <p:ph idx="1"/>
          </p:nvPr>
        </p:nvSpPr>
        <p:spPr/>
        <p:txBody>
          <a:bodyPr>
            <a:normAutofit fontScale="85000" lnSpcReduction="20000"/>
          </a:bodyPr>
          <a:lstStyle/>
          <a:p>
            <a:pPr lvl="1"/>
            <a:r>
              <a:rPr lang="en-US" sz="3100" dirty="0" smtClean="0"/>
              <a:t>A teacher providing instruction in a career development educational program* or a technology educational program* shall hold:</a:t>
            </a:r>
          </a:p>
          <a:p>
            <a:pPr lvl="2"/>
            <a:r>
              <a:rPr lang="en-US" dirty="0" smtClean="0"/>
              <a:t>A high school diploma; and</a:t>
            </a:r>
          </a:p>
          <a:p>
            <a:pPr lvl="2"/>
            <a:r>
              <a:rPr lang="en-US" dirty="0" smtClean="0"/>
              <a:t>A minimum of 5 years of documented experience in the trade in which instruction is provided</a:t>
            </a:r>
          </a:p>
          <a:p>
            <a:pPr lvl="2"/>
            <a:endParaRPr lang="en-US" dirty="0" smtClean="0"/>
          </a:p>
          <a:p>
            <a:pPr>
              <a:buNone/>
            </a:pPr>
            <a:r>
              <a:rPr lang="en-US" sz="3100" i="1" dirty="0" smtClean="0"/>
              <a:t>   *Career Development Educational programs and Technology Education Programs mean an organized program of instruction consisting of a sequence of </a:t>
            </a:r>
            <a:r>
              <a:rPr lang="en-US" sz="3100" i="1" u="sng" dirty="0" smtClean="0"/>
              <a:t>noncredit</a:t>
            </a:r>
            <a:r>
              <a:rPr lang="en-US" sz="3100" i="1" dirty="0" smtClean="0"/>
              <a:t> courses with an industry focus and is provided by a teacher to students in a school that holds an approval document authorizing operation of a pre-GED program or a GED TESTS program or both</a:t>
            </a:r>
          </a:p>
          <a:p>
            <a:pPr lvl="1"/>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Personnel Requirements</a:t>
            </a:r>
            <a:endParaRPr lang="en-US" dirty="0"/>
          </a:p>
        </p:txBody>
      </p:sp>
      <p:sp>
        <p:nvSpPr>
          <p:cNvPr id="3" name="Content Placeholder 2"/>
          <p:cNvSpPr>
            <a:spLocks noGrp="1"/>
          </p:cNvSpPr>
          <p:nvPr>
            <p:ph idx="1"/>
          </p:nvPr>
        </p:nvSpPr>
        <p:spPr/>
        <p:txBody>
          <a:bodyPr/>
          <a:lstStyle/>
          <a:p>
            <a:r>
              <a:rPr lang="en-US" dirty="0" smtClean="0"/>
              <a:t>Related Services</a:t>
            </a:r>
          </a:p>
          <a:p>
            <a:pPr lvl="1"/>
            <a:r>
              <a:rPr lang="en-US" dirty="0" smtClean="0"/>
              <a:t>Professionals who provide related services specified in an IEP shall hold all licenses or certificates, or both, that are required by the State Board, or another State licensing agency, or both</a:t>
            </a:r>
          </a:p>
          <a:p>
            <a:pPr marL="914400" lvl="2" indent="0">
              <a:buNone/>
            </a:pP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 Point of Contact </a:t>
            </a:r>
            <a:endParaRPr lang="en-US" dirty="0"/>
          </a:p>
        </p:txBody>
      </p:sp>
      <p:sp>
        <p:nvSpPr>
          <p:cNvPr id="3" name="Content Placeholder 2"/>
          <p:cNvSpPr>
            <a:spLocks noGrp="1"/>
          </p:cNvSpPr>
          <p:nvPr>
            <p:ph idx="1"/>
          </p:nvPr>
        </p:nvSpPr>
        <p:spPr/>
        <p:txBody>
          <a:bodyPr/>
          <a:lstStyle/>
          <a:p>
            <a:r>
              <a:rPr lang="en-US" dirty="0" smtClean="0"/>
              <a:t>Works directly with the assigned certification specialist on behalf of school educators</a:t>
            </a:r>
          </a:p>
          <a:p>
            <a:pPr marL="0" indent="0">
              <a:buNone/>
            </a:pPr>
            <a:endParaRPr lang="en-US" dirty="0" smtClean="0"/>
          </a:p>
          <a:p>
            <a:r>
              <a:rPr lang="en-US" dirty="0" smtClean="0"/>
              <a:t>Provides assistance to educators at the school level</a:t>
            </a:r>
          </a:p>
          <a:p>
            <a:pPr marL="0" indent="0">
              <a:buNone/>
            </a:pPr>
            <a:endParaRPr lang="en-US" dirty="0" smtClean="0"/>
          </a:p>
          <a:p>
            <a:r>
              <a:rPr lang="en-US" dirty="0" smtClean="0"/>
              <a:t>Provides required certification documentation in a complete packet</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725071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1749" y="1600200"/>
            <a:ext cx="7060502" cy="4525963"/>
          </a:xfrm>
        </p:spPr>
      </p:pic>
    </p:spTree>
    <p:extLst>
      <p:ext uri="{BB962C8B-B14F-4D97-AF65-F5344CB8AC3E}">
        <p14:creationId xmlns:p14="http://schemas.microsoft.com/office/powerpoint/2010/main" val="2586710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Description of </a:t>
            </a:r>
            <a:br>
              <a:rPr lang="en-US" dirty="0" smtClean="0"/>
            </a:br>
            <a:r>
              <a:rPr lang="en-US" dirty="0" smtClean="0"/>
              <a:t>Education Program- Type II</a:t>
            </a:r>
            <a:endParaRPr lang="en-US" dirty="0"/>
          </a:p>
        </p:txBody>
      </p:sp>
      <p:sp>
        <p:nvSpPr>
          <p:cNvPr id="3" name="Content Placeholder 2"/>
          <p:cNvSpPr>
            <a:spLocks noGrp="1"/>
          </p:cNvSpPr>
          <p:nvPr>
            <p:ph idx="1"/>
          </p:nvPr>
        </p:nvSpPr>
        <p:spPr>
          <a:xfrm>
            <a:off x="457200" y="1600200"/>
            <a:ext cx="8229600" cy="5029200"/>
          </a:xfrm>
        </p:spPr>
        <p:txBody>
          <a:bodyPr>
            <a:normAutofit fontScale="77500" lnSpcReduction="20000"/>
          </a:bodyPr>
          <a:lstStyle/>
          <a:p>
            <a:r>
              <a:rPr lang="en-US" dirty="0"/>
              <a:t>Distributed annually to placing agencies</a:t>
            </a:r>
          </a:p>
          <a:p>
            <a:r>
              <a:rPr lang="en-US" dirty="0"/>
              <a:t>Description must include:</a:t>
            </a:r>
          </a:p>
          <a:p>
            <a:pPr lvl="1"/>
            <a:r>
              <a:rPr lang="en-US" dirty="0" smtClean="0"/>
              <a:t>Purpose </a:t>
            </a:r>
            <a:r>
              <a:rPr lang="en-US" dirty="0"/>
              <a:t>or goals </a:t>
            </a:r>
            <a:r>
              <a:rPr lang="en-US" dirty="0" smtClean="0"/>
              <a:t>of the educational program</a:t>
            </a:r>
            <a:endParaRPr lang="en-US" dirty="0"/>
          </a:p>
          <a:p>
            <a:pPr lvl="1"/>
            <a:r>
              <a:rPr lang="en-US" dirty="0" smtClean="0"/>
              <a:t>The </a:t>
            </a:r>
            <a:r>
              <a:rPr lang="en-US" dirty="0"/>
              <a:t>name of the legal authority </a:t>
            </a:r>
            <a:endParaRPr lang="en-US" dirty="0" smtClean="0"/>
          </a:p>
          <a:p>
            <a:pPr lvl="1"/>
            <a:r>
              <a:rPr lang="en-US" dirty="0" smtClean="0"/>
              <a:t>Identifying school information (name </a:t>
            </a:r>
            <a:r>
              <a:rPr lang="en-US" dirty="0"/>
              <a:t>of </a:t>
            </a:r>
            <a:r>
              <a:rPr lang="en-US" dirty="0" smtClean="0"/>
              <a:t>school</a:t>
            </a:r>
            <a:r>
              <a:rPr lang="en-US" dirty="0"/>
              <a:t>, </a:t>
            </a:r>
            <a:r>
              <a:rPr lang="en-US" dirty="0" smtClean="0"/>
              <a:t>address, telephone)</a:t>
            </a:r>
            <a:endParaRPr lang="en-US" dirty="0"/>
          </a:p>
          <a:p>
            <a:pPr lvl="1"/>
            <a:r>
              <a:rPr lang="en-US" dirty="0" smtClean="0"/>
              <a:t>Table </a:t>
            </a:r>
            <a:r>
              <a:rPr lang="en-US" dirty="0"/>
              <a:t>of organization </a:t>
            </a:r>
            <a:r>
              <a:rPr lang="en-US" dirty="0" smtClean="0"/>
              <a:t> </a:t>
            </a:r>
            <a:endParaRPr lang="en-US" dirty="0"/>
          </a:p>
          <a:p>
            <a:pPr lvl="1"/>
            <a:r>
              <a:rPr lang="en-US" dirty="0" smtClean="0"/>
              <a:t>Student </a:t>
            </a:r>
            <a:r>
              <a:rPr lang="en-US" dirty="0"/>
              <a:t>enrollment capacity and characteristics including the age, gender, and, if applicable, disability </a:t>
            </a:r>
            <a:endParaRPr lang="en-US" dirty="0" smtClean="0"/>
          </a:p>
          <a:p>
            <a:pPr lvl="1"/>
            <a:r>
              <a:rPr lang="en-US" dirty="0" smtClean="0"/>
              <a:t>Educational program/s provided </a:t>
            </a:r>
            <a:r>
              <a:rPr lang="en-US" dirty="0"/>
              <a:t>by the nonpublic </a:t>
            </a:r>
            <a:r>
              <a:rPr lang="en-US" dirty="0" smtClean="0"/>
              <a:t>school</a:t>
            </a:r>
            <a:endParaRPr lang="en-US" dirty="0"/>
          </a:p>
          <a:p>
            <a:pPr lvl="1"/>
            <a:r>
              <a:rPr lang="en-US" dirty="0" smtClean="0"/>
              <a:t>Instruction </a:t>
            </a:r>
            <a:r>
              <a:rPr lang="en-US" dirty="0"/>
              <a:t>provided by the public school to students who are also enrolled in the nonpublic </a:t>
            </a:r>
            <a:r>
              <a:rPr lang="en-US" dirty="0" smtClean="0"/>
              <a:t>school</a:t>
            </a:r>
            <a:endParaRPr lang="en-US" dirty="0"/>
          </a:p>
          <a:p>
            <a:pPr lvl="1"/>
            <a:r>
              <a:rPr lang="en-US" dirty="0" smtClean="0"/>
              <a:t>Staff </a:t>
            </a:r>
            <a:r>
              <a:rPr lang="en-US" dirty="0"/>
              <a:t>employed by the nonpublic school to implement the educational program, including related services </a:t>
            </a:r>
            <a:endParaRPr lang="en-US" dirty="0" smtClean="0"/>
          </a:p>
          <a:p>
            <a:pPr lvl="1"/>
            <a:r>
              <a:rPr lang="en-US" dirty="0" smtClean="0"/>
              <a:t>Description </a:t>
            </a:r>
            <a:r>
              <a:rPr lang="en-US" dirty="0"/>
              <a:t>of the physical facilities used by the school. </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1935999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Admissions Criteria- Type I and II</a:t>
            </a:r>
            <a:endParaRPr lang="en-US" dirty="0"/>
          </a:p>
        </p:txBody>
      </p:sp>
      <p:sp>
        <p:nvSpPr>
          <p:cNvPr id="6" name="Content Placeholder 5"/>
          <p:cNvSpPr>
            <a:spLocks noGrp="1"/>
          </p:cNvSpPr>
          <p:nvPr>
            <p:ph idx="1"/>
          </p:nvPr>
        </p:nvSpPr>
        <p:spPr/>
        <p:txBody>
          <a:bodyPr>
            <a:normAutofit fontScale="92500" lnSpcReduction="10000"/>
          </a:bodyPr>
          <a:lstStyle/>
          <a:p>
            <a:r>
              <a:rPr lang="en-US" dirty="0" smtClean="0"/>
              <a:t>Distributed annually to placing agencies</a:t>
            </a:r>
          </a:p>
          <a:p>
            <a:r>
              <a:rPr lang="en-US" dirty="0" smtClean="0"/>
              <a:t>Written admissions statement must include:</a:t>
            </a:r>
          </a:p>
          <a:p>
            <a:pPr lvl="1"/>
            <a:r>
              <a:rPr lang="en-US" dirty="0" smtClean="0"/>
              <a:t>Age</a:t>
            </a:r>
          </a:p>
          <a:p>
            <a:pPr lvl="1"/>
            <a:r>
              <a:rPr lang="en-US" dirty="0" smtClean="0"/>
              <a:t>Gender</a:t>
            </a:r>
          </a:p>
          <a:p>
            <a:pPr lvl="1"/>
            <a:r>
              <a:rPr lang="en-US" dirty="0" smtClean="0"/>
              <a:t>Disability(</a:t>
            </a:r>
            <a:r>
              <a:rPr lang="en-US" dirty="0" err="1" smtClean="0"/>
              <a:t>ies</a:t>
            </a:r>
            <a:r>
              <a:rPr lang="en-US" dirty="0" smtClean="0"/>
              <a:t>)</a:t>
            </a:r>
          </a:p>
          <a:p>
            <a:pPr lvl="1"/>
            <a:r>
              <a:rPr lang="en-US" dirty="0" smtClean="0"/>
              <a:t>Academic performance levels</a:t>
            </a:r>
          </a:p>
          <a:p>
            <a:pPr lvl="1"/>
            <a:r>
              <a:rPr lang="en-US" dirty="0" smtClean="0"/>
              <a:t>Behavioral characteristics</a:t>
            </a:r>
          </a:p>
          <a:p>
            <a:pPr lvl="1"/>
            <a:r>
              <a:rPr lang="en-US" dirty="0" smtClean="0"/>
              <a:t>Behavior or other characteristics that would preclude admission </a:t>
            </a:r>
          </a:p>
          <a:p>
            <a:pPr lvl="1"/>
            <a:r>
              <a:rPr lang="en-US" dirty="0" smtClean="0"/>
              <a:t>Grade(s)</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1219200" cy="533400"/>
          </a:xfrm>
          <a:prstGeom prst="rect">
            <a:avLst/>
          </a:prstGeom>
          <a:noFill/>
          <a:ln>
            <a:noFill/>
          </a:ln>
        </p:spPr>
      </p:pic>
    </p:spTree>
    <p:extLst>
      <p:ext uri="{BB962C8B-B14F-4D97-AF65-F5344CB8AC3E}">
        <p14:creationId xmlns:p14="http://schemas.microsoft.com/office/powerpoint/2010/main" val="2944679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Admission of Students with an IEP in a General Education </a:t>
            </a:r>
            <a:r>
              <a:rPr lang="en-US" sz="3600" dirty="0" smtClean="0"/>
              <a:t>Program (Type I, II,III)</a:t>
            </a:r>
            <a:endParaRPr lang="en-US" sz="3600" dirty="0"/>
          </a:p>
        </p:txBody>
      </p:sp>
      <p:sp>
        <p:nvSpPr>
          <p:cNvPr id="3" name="Content Placeholder 2"/>
          <p:cNvSpPr>
            <a:spLocks noGrp="1"/>
          </p:cNvSpPr>
          <p:nvPr>
            <p:ph idx="1"/>
          </p:nvPr>
        </p:nvSpPr>
        <p:spPr/>
        <p:txBody>
          <a:bodyPr/>
          <a:lstStyle/>
          <a:p>
            <a:pPr marL="0" indent="0">
              <a:buNone/>
            </a:pPr>
            <a:r>
              <a:rPr lang="en-US" dirty="0"/>
              <a:t>A school shall maintain and implement policies and procedures for the admission of a student with special education needs into a general education program, as outlined in the Department's "Policies and Procedures for Educating a Student with an Individualized Education Program (IEP) in a Type I or Type III Nonpublic General Education Program Approved under COMAR 13A.09.10</a:t>
            </a:r>
            <a:r>
              <a:rPr lang="en-US" dirty="0" smtClean="0"/>
              <a:t>"</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310580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a:xfrm>
            <a:off x="457200" y="1371600"/>
            <a:ext cx="8229600" cy="4984750"/>
          </a:xfrm>
        </p:spPr>
        <p:txBody>
          <a:bodyPr>
            <a:normAutofit fontScale="85000" lnSpcReduction="20000"/>
          </a:bodyPr>
          <a:lstStyle/>
          <a:p>
            <a:r>
              <a:rPr lang="en-US" dirty="0" smtClean="0"/>
              <a:t>PR Materials</a:t>
            </a:r>
          </a:p>
          <a:p>
            <a:pPr lvl="1"/>
            <a:r>
              <a:rPr lang="en-US" dirty="0" smtClean="0"/>
              <a:t>PR materials do not match the program description</a:t>
            </a:r>
          </a:p>
          <a:p>
            <a:pPr lvl="1"/>
            <a:r>
              <a:rPr lang="en-US" dirty="0" smtClean="0"/>
              <a:t>The various types of PR Materials have inconsistencies</a:t>
            </a:r>
          </a:p>
          <a:p>
            <a:pPr lvl="2"/>
            <a:r>
              <a:rPr lang="en-US" dirty="0"/>
              <a:t>Website is usually more current than print </a:t>
            </a:r>
            <a:r>
              <a:rPr lang="en-US" dirty="0" smtClean="0"/>
              <a:t>materials</a:t>
            </a:r>
          </a:p>
          <a:p>
            <a:pPr marL="594360" lvl="2" indent="0">
              <a:buNone/>
            </a:pPr>
            <a:endParaRPr lang="en-US" sz="800" dirty="0" smtClean="0"/>
          </a:p>
          <a:p>
            <a:r>
              <a:rPr lang="en-US" dirty="0" smtClean="0"/>
              <a:t>Program Description</a:t>
            </a:r>
          </a:p>
          <a:p>
            <a:pPr lvl="1"/>
            <a:r>
              <a:rPr lang="en-US" dirty="0" smtClean="0"/>
              <a:t>Student enrollment capacity</a:t>
            </a:r>
          </a:p>
          <a:p>
            <a:pPr lvl="1"/>
            <a:r>
              <a:rPr lang="en-US" dirty="0" smtClean="0"/>
              <a:t>Table of Organization and written description do not match</a:t>
            </a:r>
          </a:p>
          <a:p>
            <a:pPr lvl="1"/>
            <a:r>
              <a:rPr lang="en-US" dirty="0" smtClean="0"/>
              <a:t>Table of Organization does not include all elements of the Legal </a:t>
            </a:r>
            <a:r>
              <a:rPr lang="en-US" dirty="0"/>
              <a:t>A</a:t>
            </a:r>
            <a:r>
              <a:rPr lang="en-US" dirty="0" smtClean="0"/>
              <a:t>uthority</a:t>
            </a:r>
          </a:p>
          <a:p>
            <a:pPr lvl="1"/>
            <a:endParaRPr lang="en-US" sz="900" dirty="0" smtClean="0"/>
          </a:p>
          <a:p>
            <a:r>
              <a:rPr lang="en-US" dirty="0" smtClean="0"/>
              <a:t>Admission Criteria</a:t>
            </a:r>
          </a:p>
          <a:p>
            <a:pPr lvl="1"/>
            <a:r>
              <a:rPr lang="en-US" dirty="0" smtClean="0"/>
              <a:t>Noncompliant behavioral characteristics that would preclude admission have been omitted</a:t>
            </a:r>
            <a:endParaRPr lang="en-US" dirty="0"/>
          </a:p>
        </p:txBody>
      </p:sp>
      <p:sp>
        <p:nvSpPr>
          <p:cNvPr id="4" name="Footer Placeholder 3"/>
          <p:cNvSpPr>
            <a:spLocks noGrp="1"/>
          </p:cNvSpPr>
          <p:nvPr>
            <p:ph type="ftr" sz="quarter" idx="11"/>
          </p:nvPr>
        </p:nvSpPr>
        <p:spPr/>
        <p:txBody>
          <a:bodyPr/>
          <a:lstStyle/>
          <a:p>
            <a:fld id="{B6D9B176-7226-4921-8772-81B9E422AABD}" type="slidenum">
              <a:rPr lang="en-US" smtClean="0"/>
              <a:pPr/>
              <a:t>15</a:t>
            </a:fld>
            <a:endParaRPr lang="en-US" dirty="0"/>
          </a:p>
        </p:txBody>
      </p:sp>
      <p:pic>
        <p:nvPicPr>
          <p:cNvPr id="5" name="Picture 4"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936958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a:t>
            </a:r>
            <a:r>
              <a:rPr lang="en-US" dirty="0" smtClean="0"/>
              <a:t>Records</a:t>
            </a:r>
            <a:br>
              <a:rPr lang="en-US" dirty="0" smtClean="0"/>
            </a:br>
            <a:r>
              <a:rPr lang="en-US" dirty="0" smtClean="0"/>
              <a:t>13A.09.10.10</a:t>
            </a:r>
            <a:endParaRPr lang="en-US" dirty="0"/>
          </a:p>
        </p:txBody>
      </p:sp>
      <p:pic>
        <p:nvPicPr>
          <p:cNvPr id="1026" name="Picture 2" descr="C:\Users\kelly.meadows\AppData\Local\Microsoft\Windows\Temporary Internet Files\Content.IE5\LCQO52VX\file-folder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28850" y="1524000"/>
            <a:ext cx="4533900" cy="465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080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smtClean="0"/>
              <a:t>Student Records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Before enrolling a student, the school shall review the record of the most recently attended school to determine appropriate grade or program placement;</a:t>
            </a:r>
          </a:p>
          <a:p>
            <a:pPr marL="0" indent="-125730">
              <a:buNone/>
            </a:pPr>
            <a:endParaRPr lang="en-US" dirty="0" smtClean="0"/>
          </a:p>
          <a:p>
            <a:r>
              <a:rPr lang="en-US" dirty="0" smtClean="0"/>
              <a:t>If the previous student record is not available before enrollment, the school shall document at least 2 attempts within 5 days to obtain the record</a:t>
            </a:r>
            <a:endParaRPr lang="en-US" dirty="0"/>
          </a:p>
          <a:p>
            <a:pPr marL="57150" indent="0">
              <a:buNone/>
            </a:pPr>
            <a:r>
              <a:rPr lang="en-US" dirty="0" smtClean="0"/>
              <a:t> </a:t>
            </a:r>
            <a:endParaRPr lang="en-US" dirty="0"/>
          </a:p>
          <a:p>
            <a:r>
              <a:rPr lang="en-US" dirty="0" smtClean="0"/>
              <a:t>Upon </a:t>
            </a:r>
            <a:r>
              <a:rPr lang="en-US" dirty="0"/>
              <a:t>discharge, the school shall give a copy of the complete record to the placing agency</a:t>
            </a:r>
          </a:p>
        </p:txBody>
      </p:sp>
      <p:sp>
        <p:nvSpPr>
          <p:cNvPr id="4" name="Footer Placeholder 3"/>
          <p:cNvSpPr>
            <a:spLocks noGrp="1"/>
          </p:cNvSpPr>
          <p:nvPr>
            <p:ph type="ftr" sz="quarter" idx="11"/>
          </p:nvPr>
        </p:nvSpPr>
        <p:spPr/>
        <p:txBody>
          <a:bodyPr/>
          <a:lstStyle/>
          <a:p>
            <a:fld id="{3B34971C-251F-48E6-9235-E788B81A7136}" type="slidenum">
              <a:rPr lang="en-US" smtClean="0"/>
              <a:pPr/>
              <a:t>17</a:t>
            </a:fld>
            <a:endParaRPr lang="en-US" dirty="0"/>
          </a:p>
        </p:txBody>
      </p:sp>
      <p:pic>
        <p:nvPicPr>
          <p:cNvPr id="5" name="Picture 4"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19849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Type I and 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school shall maintain student record information on a </a:t>
            </a:r>
            <a:r>
              <a:rPr lang="en-US" u="sng" dirty="0" smtClean="0"/>
              <a:t>standard form </a:t>
            </a:r>
            <a:r>
              <a:rPr lang="en-US" dirty="0" smtClean="0"/>
              <a:t>for each student, which includes:</a:t>
            </a:r>
          </a:p>
          <a:p>
            <a:pPr lvl="1"/>
            <a:r>
              <a:rPr lang="en-US" dirty="0" smtClean="0"/>
              <a:t>School name</a:t>
            </a:r>
          </a:p>
          <a:p>
            <a:pPr lvl="1"/>
            <a:r>
              <a:rPr lang="en-US" dirty="0" smtClean="0"/>
              <a:t>School address</a:t>
            </a:r>
          </a:p>
          <a:p>
            <a:pPr lvl="1"/>
            <a:r>
              <a:rPr lang="en-US" dirty="0" smtClean="0"/>
              <a:t>School telephone #</a:t>
            </a:r>
          </a:p>
          <a:p>
            <a:pPr lvl="1"/>
            <a:r>
              <a:rPr lang="en-US" dirty="0" smtClean="0"/>
              <a:t>Student name (first middle and last)</a:t>
            </a:r>
          </a:p>
          <a:p>
            <a:pPr lvl="1"/>
            <a:r>
              <a:rPr lang="en-US" dirty="0" smtClean="0"/>
              <a:t>Student birth date</a:t>
            </a:r>
          </a:p>
          <a:p>
            <a:pPr lvl="1"/>
            <a:r>
              <a:rPr lang="en-US" dirty="0" smtClean="0"/>
              <a:t>Student home address</a:t>
            </a:r>
          </a:p>
          <a:p>
            <a:pPr lvl="1"/>
            <a:r>
              <a:rPr lang="en-US" dirty="0" smtClean="0"/>
              <a:t>Enrollment date</a:t>
            </a:r>
          </a:p>
          <a:p>
            <a:pPr lvl="1"/>
            <a:r>
              <a:rPr lang="en-US" dirty="0" smtClean="0"/>
              <a:t>Withdrawal date (or blank space)</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503638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II</a:t>
            </a:r>
            <a:endParaRPr lang="en-US" dirty="0"/>
          </a:p>
        </p:txBody>
      </p:sp>
      <p:sp>
        <p:nvSpPr>
          <p:cNvPr id="3" name="Content Placeholder 2"/>
          <p:cNvSpPr>
            <a:spLocks noGrp="1"/>
          </p:cNvSpPr>
          <p:nvPr>
            <p:ph idx="1"/>
          </p:nvPr>
        </p:nvSpPr>
        <p:spPr/>
        <p:txBody>
          <a:bodyPr>
            <a:normAutofit lnSpcReduction="10000"/>
          </a:bodyPr>
          <a:lstStyle/>
          <a:p>
            <a:r>
              <a:rPr lang="en-US" dirty="0"/>
              <a:t>A school shall maintain student record information </a:t>
            </a:r>
            <a:r>
              <a:rPr lang="en-US" dirty="0" smtClean="0"/>
              <a:t>in </a:t>
            </a:r>
            <a:r>
              <a:rPr lang="en-US" dirty="0"/>
              <a:t>a standard </a:t>
            </a:r>
            <a:r>
              <a:rPr lang="en-US" u="sng" dirty="0" smtClean="0"/>
              <a:t>format</a:t>
            </a:r>
            <a:r>
              <a:rPr lang="en-US" dirty="0" smtClean="0"/>
              <a:t> </a:t>
            </a:r>
            <a:r>
              <a:rPr lang="en-US" dirty="0"/>
              <a:t>for each student, which includes:</a:t>
            </a:r>
          </a:p>
          <a:p>
            <a:pPr lvl="1"/>
            <a:r>
              <a:rPr lang="en-US" dirty="0" smtClean="0"/>
              <a:t>Student attendance</a:t>
            </a:r>
          </a:p>
          <a:p>
            <a:pPr lvl="1"/>
            <a:r>
              <a:rPr lang="en-US" dirty="0" smtClean="0"/>
              <a:t>Student performance information on IEP, grades, or both</a:t>
            </a:r>
          </a:p>
          <a:p>
            <a:pPr lvl="1"/>
            <a:r>
              <a:rPr lang="en-US" dirty="0" smtClean="0"/>
              <a:t>Code for the meaning of the performance information, grades, or both</a:t>
            </a:r>
          </a:p>
          <a:p>
            <a:pPr lvl="1"/>
            <a:r>
              <a:rPr lang="en-US" dirty="0" smtClean="0"/>
              <a:t>Student IEP or PEP, or both</a:t>
            </a:r>
          </a:p>
          <a:p>
            <a:pPr lvl="1"/>
            <a:r>
              <a:rPr lang="en-US" dirty="0" smtClean="0"/>
              <a:t>Student grade placement</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393866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Website</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Division of Educator Effectiveness</a:t>
            </a:r>
            <a:endParaRPr lang="en-US" dirty="0" smtClean="0"/>
          </a:p>
          <a:p>
            <a:pPr marL="0" indent="0" algn="ctr">
              <a:buNone/>
            </a:pPr>
            <a:endParaRPr lang="en-US" dirty="0"/>
          </a:p>
          <a:p>
            <a:pPr marL="0" indent="0" algn="ctr">
              <a:buNone/>
            </a:pPr>
            <a:r>
              <a:rPr lang="en-US" dirty="0" smtClean="0"/>
              <a:t>Nonpublic School Approval</a:t>
            </a:r>
          </a:p>
          <a:p>
            <a:pPr marL="0" indent="0" algn="ctr">
              <a:buNone/>
            </a:pPr>
            <a:r>
              <a:rPr lang="en-US" dirty="0" smtClean="0"/>
              <a:t>Certification</a:t>
            </a:r>
          </a:p>
          <a:p>
            <a:pPr marL="0" indent="0" algn="ctr">
              <a:buNone/>
            </a:pPr>
            <a:r>
              <a:rPr lang="en-US" dirty="0" smtClean="0"/>
              <a:t>Teacher Preparation and Program Approval</a:t>
            </a:r>
            <a:endParaRPr lang="en-US" dirty="0"/>
          </a:p>
        </p:txBody>
      </p:sp>
      <p:pic>
        <p:nvPicPr>
          <p:cNvPr id="4" name="Picture 3" descr="C:\Users\cwells\Pictures\Microsoft Clip Organizer\MSDE_LOGO_300dpi_F.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36219113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III</a:t>
            </a:r>
            <a:endParaRPr lang="en-US" dirty="0"/>
          </a:p>
        </p:txBody>
      </p:sp>
      <p:sp>
        <p:nvSpPr>
          <p:cNvPr id="3" name="Content Placeholder 2"/>
          <p:cNvSpPr>
            <a:spLocks noGrp="1"/>
          </p:cNvSpPr>
          <p:nvPr>
            <p:ph idx="1"/>
          </p:nvPr>
        </p:nvSpPr>
        <p:spPr/>
        <p:txBody>
          <a:bodyPr>
            <a:normAutofit lnSpcReduction="10000"/>
          </a:bodyPr>
          <a:lstStyle/>
          <a:p>
            <a:r>
              <a:rPr lang="en-US" dirty="0" smtClean="0"/>
              <a:t>Within 5 days of placement, a school shall acquire the following student information via telephone or electronically:</a:t>
            </a:r>
          </a:p>
          <a:p>
            <a:pPr lvl="1"/>
            <a:r>
              <a:rPr lang="en-US" dirty="0" smtClean="0"/>
              <a:t>Previous grade placement</a:t>
            </a:r>
          </a:p>
          <a:p>
            <a:pPr lvl="1"/>
            <a:r>
              <a:rPr lang="en-US" dirty="0" smtClean="0"/>
              <a:t>Performance in each curricular area</a:t>
            </a:r>
          </a:p>
          <a:p>
            <a:pPr lvl="1"/>
            <a:r>
              <a:rPr lang="en-US" dirty="0" smtClean="0"/>
              <a:t>High school credits earned to date</a:t>
            </a:r>
          </a:p>
          <a:p>
            <a:pPr lvl="1"/>
            <a:r>
              <a:rPr lang="en-US" dirty="0" smtClean="0"/>
              <a:t>IEP (if applicable)</a:t>
            </a:r>
          </a:p>
          <a:p>
            <a:pPr lvl="1"/>
            <a:r>
              <a:rPr lang="en-US" dirty="0" smtClean="0"/>
              <a:t>MD assessment results</a:t>
            </a:r>
          </a:p>
          <a:p>
            <a:pPr lvl="1"/>
            <a:r>
              <a:rPr lang="en-US" dirty="0" smtClean="0"/>
              <a:t>Days of attendance in the current SY</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589428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III</a:t>
            </a:r>
            <a:endParaRPr lang="en-US" dirty="0"/>
          </a:p>
        </p:txBody>
      </p:sp>
      <p:sp>
        <p:nvSpPr>
          <p:cNvPr id="3" name="Content Placeholder 2"/>
          <p:cNvSpPr>
            <a:spLocks noGrp="1"/>
          </p:cNvSpPr>
          <p:nvPr>
            <p:ph idx="1"/>
          </p:nvPr>
        </p:nvSpPr>
        <p:spPr/>
        <p:txBody>
          <a:bodyPr/>
          <a:lstStyle/>
          <a:p>
            <a:r>
              <a:rPr lang="en-US" dirty="0" smtClean="0"/>
              <a:t>When the record is unavailable, the school shall document at least 2 attempts to acquire within 5 school days to include:</a:t>
            </a:r>
          </a:p>
          <a:p>
            <a:pPr lvl="1"/>
            <a:r>
              <a:rPr lang="en-US" dirty="0" smtClean="0"/>
              <a:t>Month, day and year of contact</a:t>
            </a:r>
          </a:p>
          <a:p>
            <a:pPr lvl="1"/>
            <a:r>
              <a:rPr lang="en-US" dirty="0" smtClean="0"/>
              <a:t>Name and title of individual from whom the info was requested</a:t>
            </a:r>
          </a:p>
          <a:p>
            <a:pPr lvl="1"/>
            <a:r>
              <a:rPr lang="en-US" dirty="0" smtClean="0"/>
              <a:t>Result of each attempt</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015389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Middle name missing on “access log”</a:t>
            </a:r>
          </a:p>
          <a:p>
            <a:r>
              <a:rPr lang="en-US" dirty="0" smtClean="0"/>
              <a:t>Student record not in a "standard format“</a:t>
            </a:r>
          </a:p>
          <a:p>
            <a:r>
              <a:rPr lang="en-US" dirty="0" smtClean="0"/>
              <a:t>Assessments are unsigned</a:t>
            </a:r>
          </a:p>
          <a:p>
            <a:r>
              <a:rPr lang="en-US" dirty="0" smtClean="0"/>
              <a:t>No documentation of attempts to gain previous records (Type I and II) or documentation incomplete (Type III)</a:t>
            </a:r>
          </a:p>
          <a:p>
            <a:r>
              <a:rPr lang="en-US" dirty="0" smtClean="0"/>
              <a:t>Attempts to gain previous records documented after 5 days from enrollment</a:t>
            </a:r>
          </a:p>
          <a:p>
            <a:r>
              <a:rPr lang="en-US" dirty="0" smtClean="0"/>
              <a:t>IEP has not been amended to reflect current placement</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013752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PEPs</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A </a:t>
            </a:r>
            <a:r>
              <a:rPr lang="en-US" i="1" dirty="0"/>
              <a:t>written description of a student's general education program and includes an IEP for an identified student with a disability or disabilities</a:t>
            </a:r>
            <a:endParaRPr lang="en-US" i="1" dirty="0" smtClean="0"/>
          </a:p>
          <a:p>
            <a:r>
              <a:rPr lang="en-US" dirty="0" smtClean="0"/>
              <a:t>Type I: A Personal Education Plan (PEP) shall be developed for each student who is enrolled in an educational program that is not a full-day or residential special education program.</a:t>
            </a:r>
          </a:p>
          <a:p>
            <a:r>
              <a:rPr lang="en-US" dirty="0" smtClean="0"/>
              <a:t>Type II</a:t>
            </a:r>
            <a:r>
              <a:rPr lang="en-US" dirty="0"/>
              <a:t>: A PEP shall be developed for each student enrolled in a general education program </a:t>
            </a:r>
            <a:endParaRPr lang="en-US" dirty="0" smtClean="0"/>
          </a:p>
          <a:p>
            <a:r>
              <a:rPr lang="en-US" dirty="0" smtClean="0"/>
              <a:t>Type III: </a:t>
            </a:r>
            <a:r>
              <a:rPr lang="en-US" dirty="0"/>
              <a:t>Within 5 school days of entering a facility, a school shall develop a PEP for each student</a:t>
            </a:r>
            <a:endParaRPr lang="en-US" dirty="0" smtClean="0"/>
          </a:p>
          <a:p>
            <a:r>
              <a:rPr lang="en-US" dirty="0" smtClean="0"/>
              <a:t>The PEP shall be available in the classroom/s of each student</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408080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II- PEP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PEP shall include:</a:t>
            </a:r>
          </a:p>
          <a:p>
            <a:pPr lvl="1"/>
            <a:r>
              <a:rPr lang="en-US" dirty="0" smtClean="0"/>
              <a:t>Student name (FML)</a:t>
            </a:r>
          </a:p>
          <a:p>
            <a:pPr lvl="1"/>
            <a:r>
              <a:rPr lang="en-US" dirty="0" smtClean="0"/>
              <a:t>Student gender</a:t>
            </a:r>
          </a:p>
          <a:p>
            <a:pPr lvl="1"/>
            <a:r>
              <a:rPr lang="en-US" dirty="0" smtClean="0"/>
              <a:t>Student birth date</a:t>
            </a:r>
          </a:p>
          <a:p>
            <a:pPr lvl="1"/>
            <a:r>
              <a:rPr lang="en-US" dirty="0" smtClean="0"/>
              <a:t>Projected beginning  month, day, and year of implementation</a:t>
            </a:r>
          </a:p>
          <a:p>
            <a:pPr lvl="1"/>
            <a:r>
              <a:rPr lang="en-US" dirty="0" smtClean="0"/>
              <a:t>Ending month and year of implementation</a:t>
            </a:r>
          </a:p>
          <a:p>
            <a:pPr lvl="1"/>
            <a:r>
              <a:rPr lang="en-US" dirty="0" smtClean="0"/>
              <a:t>Grade level of student's performance in reading and math</a:t>
            </a:r>
          </a:p>
          <a:p>
            <a:pPr lvl="1"/>
            <a:r>
              <a:rPr lang="en-US" dirty="0" smtClean="0"/>
              <a:t>Standardized tests or diagnostic tests, or both, used to demonstrate grade level of reading and math (must include administration dates)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56522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II- PEP</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smtClean="0"/>
              <a:t>Educational program/s in which a student is enrolled (specified in COMAR.09.10.09A)</a:t>
            </a:r>
          </a:p>
          <a:p>
            <a:pPr lvl="1"/>
            <a:r>
              <a:rPr lang="en-US" dirty="0" smtClean="0"/>
              <a:t>Schedule of student's classes and teachers (Type II-designation of nonpublic or public school teacher for each)</a:t>
            </a:r>
          </a:p>
          <a:p>
            <a:pPr lvl="1"/>
            <a:r>
              <a:rPr lang="en-US" dirty="0" smtClean="0"/>
              <a:t>Specific secondary credits earned</a:t>
            </a:r>
          </a:p>
          <a:p>
            <a:pPr lvl="1"/>
            <a:r>
              <a:rPr lang="en-US" dirty="0" smtClean="0"/>
              <a:t>Summary of MD test requirements</a:t>
            </a:r>
          </a:p>
          <a:p>
            <a:pPr lvl="1"/>
            <a:r>
              <a:rPr lang="en-US" dirty="0" smtClean="0"/>
              <a:t>Transition plan </a:t>
            </a:r>
          </a:p>
          <a:p>
            <a:pPr lvl="1"/>
            <a:r>
              <a:rPr lang="en-US" dirty="0" smtClean="0"/>
              <a:t>Month, day, and year of PEP development</a:t>
            </a:r>
          </a:p>
          <a:p>
            <a:pPr lvl="1"/>
            <a:r>
              <a:rPr lang="en-US" dirty="0" smtClean="0"/>
              <a:t>Signature of preparer</a:t>
            </a:r>
          </a:p>
          <a:p>
            <a:pPr lvl="1"/>
            <a:r>
              <a:rPr lang="en-US" dirty="0" smtClean="0"/>
              <a:t>IEP of student, if applicable</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0489833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III- PEP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PEP shall include:</a:t>
            </a:r>
          </a:p>
          <a:p>
            <a:pPr lvl="1"/>
            <a:r>
              <a:rPr lang="en-US" dirty="0" smtClean="0"/>
              <a:t>Student name (FML)</a:t>
            </a:r>
          </a:p>
          <a:p>
            <a:pPr lvl="1"/>
            <a:r>
              <a:rPr lang="en-US" dirty="0" smtClean="0"/>
              <a:t>Student gender</a:t>
            </a:r>
          </a:p>
          <a:p>
            <a:pPr lvl="1"/>
            <a:r>
              <a:rPr lang="en-US" dirty="0" smtClean="0"/>
              <a:t>Student birth date</a:t>
            </a:r>
          </a:p>
          <a:p>
            <a:pPr lvl="1"/>
            <a:r>
              <a:rPr lang="en-US" dirty="0" smtClean="0"/>
              <a:t>Beginning month, day, and year of implementation</a:t>
            </a:r>
          </a:p>
          <a:p>
            <a:pPr lvl="1"/>
            <a:r>
              <a:rPr lang="en-US" dirty="0" smtClean="0"/>
              <a:t>Grade level of student's performance in reading and math</a:t>
            </a:r>
          </a:p>
          <a:p>
            <a:pPr lvl="1"/>
            <a:r>
              <a:rPr lang="en-US" dirty="0" smtClean="0"/>
              <a:t>Standardized tests or diagnostic tests, or both, used to determine the grade level in reading and math (must include administration dates)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1759035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III- PEP</a:t>
            </a:r>
            <a:endParaRPr lang="en-US" dirty="0"/>
          </a:p>
        </p:txBody>
      </p:sp>
      <p:sp>
        <p:nvSpPr>
          <p:cNvPr id="3" name="Content Placeholder 2"/>
          <p:cNvSpPr>
            <a:spLocks noGrp="1"/>
          </p:cNvSpPr>
          <p:nvPr>
            <p:ph idx="1"/>
          </p:nvPr>
        </p:nvSpPr>
        <p:spPr/>
        <p:txBody>
          <a:bodyPr/>
          <a:lstStyle/>
          <a:p>
            <a:pPr lvl="1"/>
            <a:r>
              <a:rPr lang="en-US" dirty="0" smtClean="0"/>
              <a:t>Education program/s in which a student is enrolled (specified in COMAR 13A.09.10.20B)</a:t>
            </a:r>
          </a:p>
          <a:p>
            <a:pPr lvl="1"/>
            <a:r>
              <a:rPr lang="en-US" dirty="0" smtClean="0"/>
              <a:t>Student's educational plan with a least one goal for each area of instruction</a:t>
            </a:r>
          </a:p>
          <a:p>
            <a:pPr lvl="1"/>
            <a:r>
              <a:rPr lang="en-US" dirty="0" smtClean="0"/>
              <a:t>Schedule of student's classes and teachers</a:t>
            </a:r>
          </a:p>
          <a:p>
            <a:pPr lvl="1"/>
            <a:r>
              <a:rPr lang="en-US" dirty="0" smtClean="0"/>
              <a:t>Transition plan</a:t>
            </a:r>
          </a:p>
          <a:p>
            <a:pPr lvl="1"/>
            <a:r>
              <a:rPr lang="en-US" dirty="0" smtClean="0"/>
              <a:t>Month, date, and year of PEP development</a:t>
            </a:r>
          </a:p>
          <a:p>
            <a:pPr lvl="1"/>
            <a:r>
              <a:rPr lang="en-US" dirty="0" smtClean="0"/>
              <a:t>Signature of developer/s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127664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lstStyle/>
          <a:p>
            <a:r>
              <a:rPr lang="en-US" dirty="0" smtClean="0"/>
              <a:t>No middle name</a:t>
            </a:r>
          </a:p>
          <a:p>
            <a:r>
              <a:rPr lang="en-US" dirty="0" smtClean="0"/>
              <a:t>Date PEP developed missing</a:t>
            </a:r>
          </a:p>
          <a:p>
            <a:r>
              <a:rPr lang="en-US" dirty="0" smtClean="0"/>
              <a:t>Signature of preparer missing</a:t>
            </a:r>
          </a:p>
          <a:p>
            <a:r>
              <a:rPr lang="en-US" dirty="0" smtClean="0"/>
              <a:t>Implementation date vs. date of development</a:t>
            </a:r>
          </a:p>
          <a:p>
            <a:r>
              <a:rPr lang="en-US" dirty="0" smtClean="0"/>
              <a:t>Educational program in which student is enrolled missing</a:t>
            </a:r>
          </a:p>
          <a:p>
            <a:r>
              <a:rPr lang="en-US" dirty="0" smtClean="0"/>
              <a:t>Schedule of classes missing</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571510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14" y="1219200"/>
            <a:ext cx="8229600" cy="1143000"/>
          </a:xfrm>
        </p:spPr>
        <p:txBody>
          <a:bodyPr>
            <a:normAutofit fontScale="90000"/>
          </a:bodyPr>
          <a:lstStyle/>
          <a:p>
            <a:r>
              <a:rPr lang="en-US" dirty="0" smtClean="0"/>
              <a:t>Behavior </a:t>
            </a:r>
            <a:r>
              <a:rPr lang="en-US" dirty="0"/>
              <a:t>Management</a:t>
            </a:r>
            <a:br>
              <a:rPr lang="en-US" dirty="0"/>
            </a:br>
            <a:r>
              <a:rPr lang="en-US" dirty="0"/>
              <a:t>COMAR </a:t>
            </a:r>
            <a:r>
              <a:rPr lang="en-US" dirty="0" smtClean="0"/>
              <a:t>13A.09.10.11</a:t>
            </a:r>
            <a:br>
              <a:rPr lang="en-US" dirty="0" smtClean="0"/>
            </a:br>
            <a:r>
              <a:rPr lang="en-US" dirty="0" smtClean="0"/>
              <a:t>COMAR 13A.08.04</a:t>
            </a:r>
            <a:r>
              <a:rPr lang="en-US" dirty="0"/>
              <a:t/>
            </a:r>
            <a:br>
              <a:rPr lang="en-US" dirty="0"/>
            </a:br>
            <a:endParaRPr lang="en-US" dirty="0"/>
          </a:p>
        </p:txBody>
      </p:sp>
      <p:pic>
        <p:nvPicPr>
          <p:cNvPr id="7"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5914" y="3048000"/>
            <a:ext cx="6934200" cy="346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893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Amendments/Annual Reports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Approval Document</a:t>
            </a:r>
          </a:p>
          <a:p>
            <a:pPr lvl="1"/>
            <a:r>
              <a:rPr lang="en-US" dirty="0" smtClean="0"/>
              <a:t>Post conspicuously</a:t>
            </a:r>
          </a:p>
          <a:p>
            <a:pPr lvl="1"/>
            <a:r>
              <a:rPr lang="en-US" dirty="0" smtClean="0"/>
              <a:t>Must not operate outside of specifications (exception- disabilities served)</a:t>
            </a:r>
          </a:p>
          <a:p>
            <a:r>
              <a:rPr lang="en-US" dirty="0" smtClean="0"/>
              <a:t>Amendments</a:t>
            </a:r>
          </a:p>
          <a:p>
            <a:pPr lvl="1"/>
            <a:r>
              <a:rPr lang="en-US" dirty="0" smtClean="0"/>
              <a:t>Must be completed if changing the approval document</a:t>
            </a:r>
          </a:p>
          <a:p>
            <a:pPr lvl="1"/>
            <a:r>
              <a:rPr lang="en-US" dirty="0" smtClean="0"/>
              <a:t>Notify MSDE at least 60 days in advance</a:t>
            </a:r>
          </a:p>
          <a:p>
            <a:pPr lvl="1"/>
            <a:r>
              <a:rPr lang="en-US" dirty="0" smtClean="0"/>
              <a:t>May not amend if an area of noncompliance is outstanding</a:t>
            </a:r>
          </a:p>
          <a:p>
            <a:r>
              <a:rPr lang="en-US" dirty="0" smtClean="0"/>
              <a:t>Annual Report</a:t>
            </a:r>
          </a:p>
          <a:p>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1699924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Management</a:t>
            </a:r>
            <a:endParaRPr lang="en-US" dirty="0"/>
          </a:p>
        </p:txBody>
      </p:sp>
      <p:sp>
        <p:nvSpPr>
          <p:cNvPr id="3" name="Content Placeholder 2"/>
          <p:cNvSpPr>
            <a:spLocks noGrp="1"/>
          </p:cNvSpPr>
          <p:nvPr>
            <p:ph idx="1"/>
          </p:nvPr>
        </p:nvSpPr>
        <p:spPr>
          <a:xfrm>
            <a:off x="457200" y="1600200"/>
            <a:ext cx="8229600" cy="4648200"/>
          </a:xfrm>
        </p:spPr>
        <p:txBody>
          <a:bodyPr>
            <a:normAutofit fontScale="85000" lnSpcReduction="20000"/>
          </a:bodyPr>
          <a:lstStyle/>
          <a:p>
            <a:r>
              <a:rPr lang="en-US" dirty="0"/>
              <a:t>General educational program shall maintain a comprehensive document that includes a statement of the school’s behavior management policies and procedures</a:t>
            </a:r>
          </a:p>
          <a:p>
            <a:pPr marL="118872" indent="0">
              <a:buNone/>
            </a:pPr>
            <a:endParaRPr lang="en-US" dirty="0"/>
          </a:p>
          <a:p>
            <a:pPr>
              <a:defRPr/>
            </a:pPr>
            <a:r>
              <a:rPr lang="en-US" dirty="0"/>
              <a:t>Special education program shall develop and maintain policies and procedures that include</a:t>
            </a:r>
            <a:r>
              <a:rPr lang="en-US" dirty="0" smtClean="0"/>
              <a:t>:</a:t>
            </a:r>
          </a:p>
          <a:p>
            <a:pPr marL="109728" indent="0">
              <a:buNone/>
              <a:defRPr/>
            </a:pPr>
            <a:endParaRPr lang="en-US" dirty="0" smtClean="0"/>
          </a:p>
          <a:p>
            <a:pPr lvl="1">
              <a:defRPr/>
            </a:pPr>
            <a:r>
              <a:rPr lang="en-US" dirty="0" smtClean="0"/>
              <a:t>Use</a:t>
            </a:r>
            <a:r>
              <a:rPr lang="en-US" dirty="0"/>
              <a:t>, documentation, and monitoring of restraint, exclusion, and </a:t>
            </a:r>
            <a:r>
              <a:rPr lang="en-US" dirty="0" smtClean="0"/>
              <a:t>seclusion</a:t>
            </a:r>
          </a:p>
          <a:p>
            <a:pPr marL="411480" lvl="1" indent="0">
              <a:buNone/>
              <a:defRPr/>
            </a:pPr>
            <a:endParaRPr lang="en-US" dirty="0" smtClean="0"/>
          </a:p>
          <a:p>
            <a:pPr lvl="1">
              <a:defRPr/>
            </a:pPr>
            <a:r>
              <a:rPr lang="en-US" dirty="0"/>
              <a:t>Compliance with COMAR 13A.08.04</a:t>
            </a:r>
          </a:p>
          <a:p>
            <a:pPr marL="411480" lvl="1" indent="0">
              <a:buNone/>
              <a:defRPr/>
            </a:pPr>
            <a:endParaRPr lang="en-US" dirty="0"/>
          </a:p>
          <a:p>
            <a:pPr lvl="1">
              <a:defRPr/>
            </a:pPr>
            <a:endParaRPr lang="en-US" dirty="0" smtClean="0"/>
          </a:p>
          <a:p>
            <a:pPr lvl="1">
              <a:defRPr/>
            </a:pPr>
            <a:endParaRPr lang="en-US" dirty="0" smtClean="0"/>
          </a:p>
          <a:p>
            <a:pPr marL="118872" indent="0">
              <a:buNone/>
              <a:defRPr/>
            </a:pPr>
            <a:endParaRPr lang="en-US" dirty="0"/>
          </a:p>
          <a:p>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8363989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General/Special Ed</a:t>
            </a:r>
            <a:endParaRPr lang="en-US" dirty="0"/>
          </a:p>
        </p:txBody>
      </p:sp>
      <p:sp>
        <p:nvSpPr>
          <p:cNvPr id="3" name="Content Placeholder 2"/>
          <p:cNvSpPr>
            <a:spLocks noGrp="1"/>
          </p:cNvSpPr>
          <p:nvPr>
            <p:ph idx="1"/>
          </p:nvPr>
        </p:nvSpPr>
        <p:spPr/>
        <p:txBody>
          <a:bodyPr/>
          <a:lstStyle/>
          <a:p>
            <a:r>
              <a:rPr lang="en-US" dirty="0" smtClean="0"/>
              <a:t>Must adhere to the more prescriptive of the two regulations (COMAR 13A.08.04)</a:t>
            </a:r>
          </a:p>
          <a:p>
            <a:pPr marL="109728" indent="0" algn="ctr">
              <a:buNone/>
            </a:pPr>
            <a:endParaRPr lang="en-US" dirty="0" smtClean="0"/>
          </a:p>
          <a:p>
            <a:pPr marL="109728" indent="0">
              <a:buNone/>
            </a:pPr>
            <a:r>
              <a:rPr lang="en-US" i="1" dirty="0" smtClean="0"/>
              <a:t>			unless</a:t>
            </a:r>
          </a:p>
          <a:p>
            <a:endParaRPr lang="en-US" dirty="0"/>
          </a:p>
          <a:p>
            <a:r>
              <a:rPr lang="en-US" dirty="0" smtClean="0"/>
              <a:t>The programs are </a:t>
            </a:r>
            <a:r>
              <a:rPr lang="en-US" u="sng" dirty="0" smtClean="0"/>
              <a:t>completely</a:t>
            </a:r>
            <a:r>
              <a:rPr lang="en-US" dirty="0" smtClean="0"/>
              <a:t> separate</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66404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COMAR 13A.08.04</a:t>
            </a:r>
            <a:endParaRPr lang="en-US" dirty="0"/>
          </a:p>
        </p:txBody>
      </p:sp>
      <p:sp>
        <p:nvSpPr>
          <p:cNvPr id="3" name="Content Placeholder 2"/>
          <p:cNvSpPr>
            <a:spLocks noGrp="1"/>
          </p:cNvSpPr>
          <p:nvPr>
            <p:ph idx="1"/>
          </p:nvPr>
        </p:nvSpPr>
        <p:spPr/>
        <p:txBody>
          <a:bodyPr>
            <a:normAutofit/>
          </a:bodyPr>
          <a:lstStyle/>
          <a:p>
            <a:pPr>
              <a:buNone/>
            </a:pPr>
            <a:endParaRPr lang="en-US" altLang="en-US" sz="1200" dirty="0"/>
          </a:p>
          <a:p>
            <a:r>
              <a:rPr lang="en-US" altLang="en-US" dirty="0" smtClean="0"/>
              <a:t>Applies </a:t>
            </a:r>
            <a:r>
              <a:rPr lang="en-US" altLang="en-US" dirty="0"/>
              <a:t>to public agencies and nonpublic schools approved to provide special education and related services under COMAR 13A.09.10</a:t>
            </a:r>
          </a:p>
          <a:p>
            <a:endParaRPr lang="en-US" altLang="en-US" sz="1200" dirty="0"/>
          </a:p>
          <a:p>
            <a:r>
              <a:rPr lang="en-US" altLang="en-US" dirty="0"/>
              <a:t>Addresses Exclusion, Seclusion, and Restraint</a:t>
            </a:r>
          </a:p>
          <a:p>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2470573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a:t>
            </a:r>
            <a:endParaRPr lang="en-US" sz="2800" dirty="0">
              <a:solidFill>
                <a:srgbClr val="C00000"/>
              </a:solidFill>
            </a:endParaRPr>
          </a:p>
        </p:txBody>
      </p:sp>
      <p:sp>
        <p:nvSpPr>
          <p:cNvPr id="3" name="Content Placeholder 2"/>
          <p:cNvSpPr>
            <a:spLocks noGrp="1"/>
          </p:cNvSpPr>
          <p:nvPr>
            <p:ph idx="1"/>
          </p:nvPr>
        </p:nvSpPr>
        <p:spPr/>
        <p:txBody>
          <a:bodyPr/>
          <a:lstStyle/>
          <a:p>
            <a:pPr marL="109728" indent="0">
              <a:buNone/>
            </a:pPr>
            <a:r>
              <a:rPr lang="en-US" i="1" dirty="0" smtClean="0"/>
              <a:t>“Removal of a student to a supervised area for a limited period of time during which the student has an opportunity to regain self-control and is not receiving instruction including special education, related services, or support”</a:t>
            </a:r>
            <a:endParaRPr lang="en-US" i="1"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500892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Exclusion-Criteria for Implementation</a:t>
            </a:r>
            <a:endParaRPr lang="en-US" dirty="0"/>
          </a:p>
        </p:txBody>
      </p:sp>
      <p:sp>
        <p:nvSpPr>
          <p:cNvPr id="3" name="Content Placeholder 2"/>
          <p:cNvSpPr>
            <a:spLocks noGrp="1"/>
          </p:cNvSpPr>
          <p:nvPr>
            <p:ph idx="1"/>
          </p:nvPr>
        </p:nvSpPr>
        <p:spPr>
          <a:xfrm>
            <a:off x="381000" y="1295400"/>
            <a:ext cx="8229600" cy="5257800"/>
          </a:xfrm>
        </p:spPr>
        <p:txBody>
          <a:bodyPr>
            <a:normAutofit fontScale="55000" lnSpcReduction="20000"/>
          </a:bodyPr>
          <a:lstStyle/>
          <a:p>
            <a:pPr marL="109728" indent="0">
              <a:buNone/>
            </a:pPr>
            <a:endParaRPr lang="en-US" sz="3100" dirty="0" smtClean="0"/>
          </a:p>
          <a:p>
            <a:r>
              <a:rPr lang="en-US" sz="3800" dirty="0" smtClean="0"/>
              <a:t>The student’s behavior unreasonably interferes with learning (themselves or others)</a:t>
            </a:r>
          </a:p>
          <a:p>
            <a:pPr marL="118872" indent="0">
              <a:buNone/>
            </a:pPr>
            <a:endParaRPr lang="en-US" sz="3800" dirty="0" smtClean="0"/>
          </a:p>
          <a:p>
            <a:r>
              <a:rPr lang="en-US" sz="3800" dirty="0" smtClean="0"/>
              <a:t>The student’s behavior constitutes an emergency and exclusion is necessary to protect the student or others AND other, less intrusive interventions have failed or been deemed inappropriate</a:t>
            </a:r>
          </a:p>
          <a:p>
            <a:pPr marL="118872" indent="0">
              <a:buNone/>
            </a:pPr>
            <a:endParaRPr lang="en-US" sz="3800" dirty="0" smtClean="0"/>
          </a:p>
          <a:p>
            <a:r>
              <a:rPr lang="en-US" sz="3800" dirty="0" smtClean="0"/>
              <a:t>Requested by the student</a:t>
            </a:r>
          </a:p>
          <a:p>
            <a:pPr marL="118872" indent="0">
              <a:buNone/>
            </a:pPr>
            <a:endParaRPr lang="en-US" sz="3800" dirty="0" smtClean="0"/>
          </a:p>
          <a:p>
            <a:r>
              <a:rPr lang="en-US" sz="3800" dirty="0" smtClean="0"/>
              <a:t>Supported by the student’s behavior intervention plan</a:t>
            </a:r>
          </a:p>
          <a:p>
            <a:pPr marL="118872" indent="0">
              <a:buNone/>
            </a:pPr>
            <a:endParaRPr lang="en-US" sz="3800" dirty="0" smtClean="0"/>
          </a:p>
          <a:p>
            <a:r>
              <a:rPr lang="en-US" sz="3800" dirty="0" smtClean="0"/>
              <a:t>No specific regulations for schools’ documentation for use of exclusion in 13A.08.04 however 13A.09.10.11C states that schools must document student behavior interventions that are implemented</a:t>
            </a:r>
            <a:endParaRPr lang="en-US" sz="3800"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2849104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 Setting</a:t>
            </a:r>
            <a:endParaRPr lang="en-US" dirty="0"/>
          </a:p>
        </p:txBody>
      </p:sp>
      <p:sp>
        <p:nvSpPr>
          <p:cNvPr id="3" name="Content Placeholder 2"/>
          <p:cNvSpPr>
            <a:spLocks noGrp="1"/>
          </p:cNvSpPr>
          <p:nvPr>
            <p:ph idx="1"/>
          </p:nvPr>
        </p:nvSpPr>
        <p:spPr/>
        <p:txBody>
          <a:bodyPr/>
          <a:lstStyle/>
          <a:p>
            <a:r>
              <a:rPr lang="en-US" dirty="0" smtClean="0"/>
              <a:t>School personnel has the ability to see the student at all times</a:t>
            </a:r>
          </a:p>
          <a:p>
            <a:pPr marL="109728" indent="0">
              <a:buNone/>
            </a:pPr>
            <a:endParaRPr lang="en-US" dirty="0" smtClean="0"/>
          </a:p>
          <a:p>
            <a:r>
              <a:rPr lang="en-US" dirty="0" smtClean="0"/>
              <a:t>Adequate lighting, ventilation and furnishings</a:t>
            </a:r>
          </a:p>
          <a:p>
            <a:pPr marL="109728" indent="0">
              <a:buNone/>
            </a:pPr>
            <a:endParaRPr lang="en-US" dirty="0" smtClean="0"/>
          </a:p>
          <a:p>
            <a:r>
              <a:rPr lang="en-US" dirty="0" smtClean="0"/>
              <a:t>Unlocked and free of barriers to egress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255273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Exclusion- School Personnel</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Must provide an explanation of the behavior that resulted in the removal</a:t>
            </a:r>
          </a:p>
          <a:p>
            <a:pPr marL="109728" indent="0">
              <a:buNone/>
            </a:pPr>
            <a:endParaRPr lang="en-US" dirty="0" smtClean="0"/>
          </a:p>
          <a:p>
            <a:r>
              <a:rPr lang="en-US" dirty="0" smtClean="0"/>
              <a:t>Instruct student on the behavior required to return to the learning environment</a:t>
            </a:r>
          </a:p>
          <a:p>
            <a:pPr marL="109728" indent="0">
              <a:buNone/>
            </a:pPr>
            <a:endParaRPr lang="en-US" dirty="0" smtClean="0"/>
          </a:p>
          <a:p>
            <a:r>
              <a:rPr lang="en-US" dirty="0" smtClean="0"/>
              <a:t>Ensure that each period of exclusion is appropriate to the developmental level of the student and severity of the behavior</a:t>
            </a:r>
          </a:p>
          <a:p>
            <a:pPr marL="109728" indent="0">
              <a:buNone/>
            </a:pPr>
            <a:endParaRPr lang="en-US" dirty="0" smtClean="0"/>
          </a:p>
          <a:p>
            <a:pPr marL="109728" indent="0">
              <a:buNone/>
            </a:pPr>
            <a:r>
              <a:rPr lang="en-US" dirty="0" smtClean="0">
                <a:solidFill>
                  <a:srgbClr val="C00000"/>
                </a:solidFill>
              </a:rPr>
              <a:t>**No period of exclusion should exceed 30 minutes**</a:t>
            </a:r>
          </a:p>
          <a:p>
            <a:pPr marL="109728" indent="0">
              <a:buNone/>
            </a:pP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1498939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Seclusion</a:t>
            </a:r>
            <a:endParaRPr lang="en-US" sz="2800" dirty="0">
              <a:solidFill>
                <a:srgbClr val="C00000"/>
              </a:solidFill>
            </a:endParaRPr>
          </a:p>
        </p:txBody>
      </p:sp>
      <p:sp>
        <p:nvSpPr>
          <p:cNvPr id="3" name="Content Placeholder 2"/>
          <p:cNvSpPr>
            <a:spLocks noGrp="1"/>
          </p:cNvSpPr>
          <p:nvPr>
            <p:ph idx="1"/>
          </p:nvPr>
        </p:nvSpPr>
        <p:spPr/>
        <p:txBody>
          <a:bodyPr/>
          <a:lstStyle/>
          <a:p>
            <a:pPr marL="109728" indent="0">
              <a:buNone/>
            </a:pPr>
            <a:r>
              <a:rPr lang="en-US" i="1" dirty="0" smtClean="0"/>
              <a:t>“The confinement of a student alone in a room from which the student is physically prevented from leaving.”</a:t>
            </a:r>
            <a:endParaRPr lang="en-US" i="1"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009271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Seclusion- Criteria for Implementation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Emergency situation and seclusion is necessary to protect a student or another person after other less intrusive interventions have failed or are deemed to be inappropriate</a:t>
            </a:r>
          </a:p>
          <a:p>
            <a:pPr marL="109728" indent="0">
              <a:buNone/>
            </a:pPr>
            <a:endParaRPr lang="en-US" dirty="0" smtClean="0"/>
          </a:p>
          <a:p>
            <a:r>
              <a:rPr lang="en-US" dirty="0" smtClean="0"/>
              <a:t>Student’s IEP or BIP describes the specific behaviors and circumstances in which seclusion may be used</a:t>
            </a:r>
          </a:p>
          <a:p>
            <a:pPr marL="109728" indent="0">
              <a:buNone/>
            </a:pPr>
            <a:endParaRPr lang="en-US" dirty="0" smtClean="0"/>
          </a:p>
          <a:p>
            <a:r>
              <a:rPr lang="en-US" dirty="0" smtClean="0"/>
              <a:t>Student’s parents have provided written consent for the use of seclusion while a BIP is being developed</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1377829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Seclusion- Setting</a:t>
            </a:r>
            <a:endParaRPr lang="en-US" dirty="0"/>
          </a:p>
        </p:txBody>
      </p:sp>
      <p:sp>
        <p:nvSpPr>
          <p:cNvPr id="3" name="Content Placeholder 2"/>
          <p:cNvSpPr>
            <a:spLocks noGrp="1"/>
          </p:cNvSpPr>
          <p:nvPr>
            <p:ph idx="1"/>
          </p:nvPr>
        </p:nvSpPr>
        <p:spPr/>
        <p:txBody>
          <a:bodyPr/>
          <a:lstStyle/>
          <a:p>
            <a:r>
              <a:rPr lang="en-US" dirty="0" smtClean="0"/>
              <a:t>Free of objects and fixtures that could be used to inflict bodily harm</a:t>
            </a:r>
          </a:p>
          <a:p>
            <a:pPr marL="109728" indent="0">
              <a:buNone/>
            </a:pPr>
            <a:endParaRPr lang="en-US" dirty="0" smtClean="0"/>
          </a:p>
          <a:p>
            <a:r>
              <a:rPr lang="en-US" dirty="0" smtClean="0"/>
              <a:t>Adequate view of the student from an adjacent area</a:t>
            </a:r>
          </a:p>
          <a:p>
            <a:pPr marL="109728" indent="0">
              <a:buNone/>
            </a:pPr>
            <a:endParaRPr lang="en-US" dirty="0" smtClean="0"/>
          </a:p>
          <a:p>
            <a:r>
              <a:rPr lang="en-US" dirty="0" smtClean="0"/>
              <a:t>Adequate lighting and ventilation</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42635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Certifications of Compliance</a:t>
            </a:r>
            <a:endParaRPr lang="en-US" dirty="0"/>
          </a:p>
        </p:txBody>
      </p:sp>
      <p:sp>
        <p:nvSpPr>
          <p:cNvPr id="3" name="Content Placeholder 2"/>
          <p:cNvSpPr>
            <a:spLocks noGrp="1"/>
          </p:cNvSpPr>
          <p:nvPr>
            <p:ph idx="1"/>
          </p:nvPr>
        </p:nvSpPr>
        <p:spPr/>
        <p:txBody>
          <a:bodyPr>
            <a:normAutofit/>
          </a:bodyPr>
          <a:lstStyle/>
          <a:p>
            <a:r>
              <a:rPr lang="en-US" dirty="0" smtClean="0"/>
              <a:t>Criminal </a:t>
            </a:r>
            <a:r>
              <a:rPr lang="en-US" dirty="0"/>
              <a:t>Convictions </a:t>
            </a:r>
            <a:r>
              <a:rPr lang="en-US" dirty="0" smtClean="0"/>
              <a:t>(Education </a:t>
            </a:r>
            <a:r>
              <a:rPr lang="en-US" dirty="0"/>
              <a:t>Article, §</a:t>
            </a:r>
            <a:r>
              <a:rPr lang="en-US" dirty="0" smtClean="0"/>
              <a:t>2-206.1)</a:t>
            </a:r>
          </a:p>
          <a:p>
            <a:r>
              <a:rPr lang="en-US" dirty="0" smtClean="0"/>
              <a:t>Criminal Background Check (Family </a:t>
            </a:r>
            <a:r>
              <a:rPr lang="en-US" dirty="0"/>
              <a:t>Law Article, Title 5, Subtitle </a:t>
            </a:r>
            <a:r>
              <a:rPr lang="en-US" dirty="0" smtClean="0"/>
              <a:t>5)</a:t>
            </a:r>
          </a:p>
          <a:p>
            <a:r>
              <a:rPr lang="en-US" dirty="0" smtClean="0"/>
              <a:t>Reporting Suspected Child Abuse and Neglect (</a:t>
            </a:r>
            <a:r>
              <a:rPr lang="en-US" dirty="0"/>
              <a:t>Family Law Article, Title 5, Subtitle </a:t>
            </a:r>
            <a:r>
              <a:rPr lang="en-US" dirty="0" smtClean="0"/>
              <a:t>7)</a:t>
            </a:r>
          </a:p>
          <a:p>
            <a:r>
              <a:rPr lang="en-US" dirty="0" smtClean="0"/>
              <a:t>Nondiscrimination                                       (</a:t>
            </a:r>
            <a:r>
              <a:rPr lang="en-US" dirty="0"/>
              <a:t>Education Article, §2-206(e)(3</a:t>
            </a:r>
            <a:r>
              <a:rPr lang="en-US" dirty="0" smtClean="0"/>
              <a:t>))</a:t>
            </a:r>
          </a:p>
          <a:p>
            <a:pPr marL="0" indent="0">
              <a:buNone/>
            </a:pP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2719362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Seclusion- Implementation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Only implemented by school personnel trained in the appropriate use consistent with COMAR 13A.08.04.06C</a:t>
            </a:r>
          </a:p>
          <a:p>
            <a:pPr marL="109728" indent="0">
              <a:buNone/>
            </a:pPr>
            <a:endParaRPr lang="en-US" dirty="0" smtClean="0"/>
          </a:p>
          <a:p>
            <a:r>
              <a:rPr lang="en-US" dirty="0" smtClean="0"/>
              <a:t>Appropriate to student’s developmental level and severity of behavior</a:t>
            </a:r>
          </a:p>
          <a:p>
            <a:pPr marL="109728" indent="0">
              <a:buNone/>
            </a:pPr>
            <a:endParaRPr lang="en-US" dirty="0" smtClean="0"/>
          </a:p>
          <a:p>
            <a:r>
              <a:rPr lang="en-US" dirty="0" smtClean="0"/>
              <a:t>May not restrict the student’s ability to communicate distress</a:t>
            </a:r>
          </a:p>
          <a:p>
            <a:pPr marL="109728" indent="0">
              <a:buNone/>
            </a:pPr>
            <a:endParaRPr lang="en-US" dirty="0"/>
          </a:p>
          <a:p>
            <a:pPr marL="109728" indent="0">
              <a:buNone/>
            </a:pPr>
            <a:r>
              <a:rPr lang="en-US" dirty="0" smtClean="0">
                <a:solidFill>
                  <a:srgbClr val="C00000"/>
                </a:solidFill>
              </a:rPr>
              <a:t>***May not exceed 30 minutes***</a:t>
            </a:r>
            <a:endParaRPr lang="en-US" dirty="0">
              <a:solidFill>
                <a:srgbClr val="C00000"/>
              </a:solidFill>
            </a:endParaRP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100531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Seclusion- Documentation</a:t>
            </a:r>
            <a:endParaRPr lang="en-US" dirty="0"/>
          </a:p>
        </p:txBody>
      </p:sp>
      <p:sp>
        <p:nvSpPr>
          <p:cNvPr id="3" name="Content Placeholder 2"/>
          <p:cNvSpPr>
            <a:spLocks noGrp="1"/>
          </p:cNvSpPr>
          <p:nvPr>
            <p:ph idx="1"/>
          </p:nvPr>
        </p:nvSpPr>
        <p:spPr>
          <a:xfrm>
            <a:off x="381000" y="1417638"/>
            <a:ext cx="8229600" cy="5135562"/>
          </a:xfrm>
        </p:spPr>
        <p:txBody>
          <a:bodyPr>
            <a:normAutofit fontScale="85000" lnSpcReduction="10000"/>
          </a:bodyPr>
          <a:lstStyle/>
          <a:p>
            <a:pPr marL="0" indent="0">
              <a:buNone/>
            </a:pPr>
            <a:r>
              <a:rPr lang="en-US" dirty="0" smtClean="0"/>
              <a:t>Shall Include:</a:t>
            </a:r>
          </a:p>
          <a:p>
            <a:pPr lvl="1"/>
            <a:r>
              <a:rPr lang="en-US" altLang="en-US" sz="2800" dirty="0" smtClean="0"/>
              <a:t>Less </a:t>
            </a:r>
            <a:r>
              <a:rPr lang="en-US" altLang="en-US" sz="2800" dirty="0"/>
              <a:t>intrusive </a:t>
            </a:r>
            <a:r>
              <a:rPr lang="en-US" altLang="en-US" sz="2800" dirty="0" smtClean="0"/>
              <a:t>interventions attempted</a:t>
            </a:r>
            <a:endParaRPr lang="en-US" altLang="en-US" sz="2800" dirty="0"/>
          </a:p>
          <a:p>
            <a:pPr lvl="1"/>
            <a:r>
              <a:rPr lang="en-US" altLang="en-US" sz="2800" dirty="0"/>
              <a:t>Precipitating event immediately preceding the seclusion</a:t>
            </a:r>
          </a:p>
          <a:p>
            <a:pPr lvl="1"/>
            <a:r>
              <a:rPr lang="en-US" altLang="en-US" sz="2800" dirty="0"/>
              <a:t>Behavior that prompted use of seclusion</a:t>
            </a:r>
          </a:p>
          <a:p>
            <a:pPr lvl="1"/>
            <a:r>
              <a:rPr lang="en-US" altLang="en-US" sz="2800" dirty="0"/>
              <a:t>Names of the personnel who observed the behavior prompting the seclusion</a:t>
            </a:r>
          </a:p>
          <a:p>
            <a:pPr lvl="1"/>
            <a:r>
              <a:rPr lang="en-US" altLang="en-US" sz="2800" dirty="0"/>
              <a:t>Names and signatures of the staff members implementing and monitoring the seclusion</a:t>
            </a:r>
          </a:p>
          <a:p>
            <a:pPr lvl="1"/>
            <a:r>
              <a:rPr lang="en-US" altLang="en-US" sz="2800" dirty="0"/>
              <a:t>Justification for initiating seclusion</a:t>
            </a:r>
          </a:p>
          <a:p>
            <a:pPr lvl="1"/>
            <a:r>
              <a:rPr lang="en-US" altLang="en-US" sz="2800" dirty="0"/>
              <a:t>Length of time</a:t>
            </a:r>
          </a:p>
          <a:p>
            <a:pPr lvl="1"/>
            <a:r>
              <a:rPr lang="en-US" altLang="en-US" sz="2800" dirty="0"/>
              <a:t>Student’s behavior and reaction to seclusion</a:t>
            </a:r>
          </a:p>
          <a:p>
            <a:pPr lvl="1"/>
            <a:r>
              <a:rPr lang="en-US" altLang="en-US" sz="2800" dirty="0"/>
              <a:t>Name and signature of the Administrator informed of the </a:t>
            </a:r>
            <a:r>
              <a:rPr lang="en-US" altLang="en-US" sz="2800" dirty="0" smtClean="0"/>
              <a:t>seclusion</a:t>
            </a:r>
            <a:endParaRPr lang="en-US" altLang="en-US" sz="2800"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5094519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Seclusion- Documentation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Maintained in student record and available for inspection by parent/legal guardian</a:t>
            </a:r>
          </a:p>
          <a:p>
            <a:pPr marL="109728" indent="0">
              <a:buNone/>
            </a:pPr>
            <a:endParaRPr lang="en-US" dirty="0" smtClean="0"/>
          </a:p>
          <a:p>
            <a:r>
              <a:rPr lang="en-US" dirty="0" smtClean="0"/>
              <a:t>Notification of parent within 24 hours unless otherwise provided for in BIP or IEP</a:t>
            </a:r>
          </a:p>
          <a:p>
            <a:endParaRPr lang="en-US" dirty="0"/>
          </a:p>
          <a:p>
            <a:r>
              <a:rPr lang="en-US" dirty="0" smtClean="0"/>
              <a:t>If student’s IEP or BIP does not include the use of seclusion, the IEP team shall meet within 10 business days of the incident</a:t>
            </a:r>
          </a:p>
          <a:p>
            <a:endParaRPr lang="en-US" dirty="0"/>
          </a:p>
          <a:p>
            <a:r>
              <a:rPr lang="en-US" dirty="0" smtClean="0"/>
              <a:t>If the IEP or BIP includes use of seclusion, it shall specify how often the IEP team shall meet to review or revise</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5177712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altLang="en-US" sz="2400" dirty="0"/>
              <a:t>Length of time </a:t>
            </a:r>
            <a:r>
              <a:rPr lang="en-US" altLang="en-US" sz="2400" dirty="0" smtClean="0"/>
              <a:t>greater than </a:t>
            </a:r>
            <a:r>
              <a:rPr lang="en-US" altLang="en-US" sz="2400" dirty="0"/>
              <a:t>30 minutes</a:t>
            </a:r>
          </a:p>
          <a:p>
            <a:pPr>
              <a:buFont typeface="Wingdings 2" pitchFamily="18" charset="2"/>
              <a:buNone/>
            </a:pPr>
            <a:endParaRPr lang="en-US" altLang="en-US" sz="2400" dirty="0"/>
          </a:p>
          <a:p>
            <a:r>
              <a:rPr lang="en-US" altLang="en-US" sz="2400" dirty="0"/>
              <a:t>Omission of name(s) and signature(s</a:t>
            </a:r>
            <a:r>
              <a:rPr lang="en-US" altLang="en-US" sz="2400" dirty="0" smtClean="0"/>
              <a:t>) of </a:t>
            </a:r>
            <a:r>
              <a:rPr lang="en-US" altLang="en-US" sz="2400" dirty="0"/>
              <a:t>staff</a:t>
            </a:r>
          </a:p>
          <a:p>
            <a:pPr>
              <a:buFont typeface="Wingdings 2" pitchFamily="18" charset="2"/>
              <a:buNone/>
            </a:pPr>
            <a:endParaRPr lang="en-US" altLang="en-US" sz="2400" dirty="0"/>
          </a:p>
          <a:p>
            <a:r>
              <a:rPr lang="en-US" altLang="en-US" sz="2400" dirty="0"/>
              <a:t>Missing explanation of student behavior that prompted seclusion</a:t>
            </a:r>
          </a:p>
          <a:p>
            <a:pPr lvl="1"/>
            <a:r>
              <a:rPr lang="en-US" altLang="en-US" sz="2400" b="1" u="sng" dirty="0" smtClean="0"/>
              <a:t>Behavior</a:t>
            </a:r>
            <a:r>
              <a:rPr lang="en-US" altLang="en-US" sz="2400" b="1" u="sng" dirty="0"/>
              <a:t>:</a:t>
            </a:r>
            <a:r>
              <a:rPr lang="en-US" altLang="en-US" sz="2400" dirty="0"/>
              <a:t> Clearly observable manner in which student conducts himself</a:t>
            </a:r>
          </a:p>
          <a:p>
            <a:pPr lvl="1">
              <a:buFont typeface="Wingdings" pitchFamily="2" charset="2"/>
              <a:buNone/>
            </a:pPr>
            <a:endParaRPr lang="en-US" altLang="en-US" sz="2400" dirty="0"/>
          </a:p>
          <a:p>
            <a:r>
              <a:rPr lang="en-US" altLang="en-US" sz="2400" dirty="0"/>
              <a:t>School’s form to document seclusion  includes more than is required by the regulation and those areas are left blank</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721930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Restraint</a:t>
            </a:r>
            <a:endParaRPr lang="en-US" sz="3100" dirty="0"/>
          </a:p>
        </p:txBody>
      </p:sp>
      <p:sp>
        <p:nvSpPr>
          <p:cNvPr id="3" name="Content Placeholder 2"/>
          <p:cNvSpPr>
            <a:spLocks noGrp="1"/>
          </p:cNvSpPr>
          <p:nvPr>
            <p:ph idx="1"/>
          </p:nvPr>
        </p:nvSpPr>
        <p:spPr/>
        <p:txBody>
          <a:bodyPr>
            <a:normAutofit fontScale="85000" lnSpcReduction="20000"/>
          </a:bodyPr>
          <a:lstStyle/>
          <a:p>
            <a:pPr marL="109728" indent="0">
              <a:buNone/>
            </a:pPr>
            <a:r>
              <a:rPr lang="en-US" i="1" dirty="0" smtClean="0"/>
              <a:t>“The use of physical or mechanical restraint”</a:t>
            </a:r>
          </a:p>
          <a:p>
            <a:pPr marL="109728" indent="0">
              <a:buNone/>
            </a:pPr>
            <a:endParaRPr lang="en-US" i="1" dirty="0" smtClean="0"/>
          </a:p>
          <a:p>
            <a:r>
              <a:rPr lang="en-US" dirty="0" smtClean="0"/>
              <a:t>Physical restraint [COMAR 13A.08.04.02(11)]</a:t>
            </a:r>
          </a:p>
          <a:p>
            <a:pPr lvl="1"/>
            <a:r>
              <a:rPr lang="en-US" i="1" dirty="0" smtClean="0"/>
              <a:t>The use of physical force, without the use of any device or material, that restricts the free movement of all or a portion of a student’s body.</a:t>
            </a:r>
          </a:p>
          <a:p>
            <a:pPr marL="411480" lvl="1" indent="0">
              <a:buNone/>
            </a:pPr>
            <a:endParaRPr lang="en-US" i="1" dirty="0" smtClean="0"/>
          </a:p>
          <a:p>
            <a:r>
              <a:rPr lang="en-US" dirty="0" smtClean="0"/>
              <a:t>Mechanical restraint [COMAR 13A.08.04.02(8)]</a:t>
            </a:r>
          </a:p>
          <a:p>
            <a:pPr lvl="1"/>
            <a:r>
              <a:rPr lang="en-US" i="1" dirty="0"/>
              <a:t>A</a:t>
            </a:r>
            <a:r>
              <a:rPr lang="en-US" i="1" dirty="0" smtClean="0"/>
              <a:t>ny device or material attached or adjacent to the student’s body that restricts freedom of movement or normal access to any portion of the student’s body and that the student cannot easily remove.</a:t>
            </a:r>
            <a:endParaRPr lang="en-US" i="1"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7504679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Restraint</a:t>
            </a:r>
            <a:endParaRPr lang="en-US" dirty="0"/>
          </a:p>
        </p:txBody>
      </p:sp>
      <p:sp>
        <p:nvSpPr>
          <p:cNvPr id="3" name="Content Placeholder 2"/>
          <p:cNvSpPr>
            <a:spLocks noGrp="1"/>
          </p:cNvSpPr>
          <p:nvPr>
            <p:ph idx="1"/>
          </p:nvPr>
        </p:nvSpPr>
        <p:spPr/>
        <p:txBody>
          <a:bodyPr>
            <a:noAutofit/>
          </a:bodyPr>
          <a:lstStyle/>
          <a:p>
            <a:pPr marL="0" indent="0">
              <a:buNone/>
            </a:pPr>
            <a:r>
              <a:rPr lang="en-US" sz="2400" dirty="0" smtClean="0"/>
              <a:t>Is NOT:</a:t>
            </a:r>
          </a:p>
          <a:p>
            <a:r>
              <a:rPr lang="en-US" sz="2400" dirty="0" smtClean="0"/>
              <a:t>Briefly holding a student to calm or comfort</a:t>
            </a:r>
          </a:p>
          <a:p>
            <a:pPr marL="11430" indent="0">
              <a:buNone/>
            </a:pPr>
            <a:endParaRPr lang="en-US" sz="2400" dirty="0" smtClean="0"/>
          </a:p>
          <a:p>
            <a:r>
              <a:rPr lang="en-US" sz="2400" dirty="0" smtClean="0"/>
              <a:t>Holding a student’s hand or arm to escort the student safely from one area to another</a:t>
            </a:r>
          </a:p>
          <a:p>
            <a:pPr marL="11430" indent="0">
              <a:buNone/>
            </a:pPr>
            <a:endParaRPr lang="en-US" sz="2400" dirty="0" smtClean="0"/>
          </a:p>
          <a:p>
            <a:r>
              <a:rPr lang="en-US" sz="2400" dirty="0" smtClean="0"/>
              <a:t>Moving a disruptive student who is unwilling to leave the area if other methods such as counseling have been unsuccessful</a:t>
            </a:r>
          </a:p>
          <a:p>
            <a:pPr marL="11430" indent="0">
              <a:buNone/>
            </a:pPr>
            <a:endParaRPr lang="en-US" sz="2400" dirty="0" smtClean="0"/>
          </a:p>
          <a:p>
            <a:r>
              <a:rPr lang="en-US" sz="2400" dirty="0" smtClean="0"/>
              <a:t>Intervening in a fight in accordance with Education Article §7-307</a:t>
            </a:r>
            <a:endParaRPr lang="en-US" sz="2400"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5864383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Restraint- Criteria for Implementation</a:t>
            </a:r>
            <a:endParaRPr lang="en-US" dirty="0"/>
          </a:p>
        </p:txBody>
      </p:sp>
      <p:sp>
        <p:nvSpPr>
          <p:cNvPr id="3" name="Content Placeholder 2"/>
          <p:cNvSpPr>
            <a:spLocks noGrp="1"/>
          </p:cNvSpPr>
          <p:nvPr>
            <p:ph idx="1"/>
          </p:nvPr>
        </p:nvSpPr>
        <p:spPr/>
        <p:txBody>
          <a:bodyPr>
            <a:normAutofit fontScale="85000" lnSpcReduction="20000"/>
          </a:bodyPr>
          <a:lstStyle/>
          <a:p>
            <a:pPr marL="109728" indent="0">
              <a:buNone/>
            </a:pPr>
            <a:endParaRPr lang="en-US" dirty="0" smtClean="0"/>
          </a:p>
          <a:p>
            <a:r>
              <a:rPr lang="en-US" dirty="0" smtClean="0"/>
              <a:t>Emergency situation and physical restraint is necessary to protect the student or others from imminent, serious, physical harm after less intrusive, nonphysical interventions have failed or are deemed inappropriate</a:t>
            </a:r>
          </a:p>
          <a:p>
            <a:pPr marL="109728" indent="0">
              <a:buNone/>
            </a:pPr>
            <a:endParaRPr lang="en-US" dirty="0" smtClean="0"/>
          </a:p>
          <a:p>
            <a:r>
              <a:rPr lang="en-US" dirty="0" smtClean="0"/>
              <a:t>The student’s BIP or IEP describes specific behaviors and circumstances</a:t>
            </a:r>
          </a:p>
          <a:p>
            <a:pPr marL="109728" indent="0">
              <a:buNone/>
            </a:pPr>
            <a:endParaRPr lang="en-US" dirty="0" smtClean="0"/>
          </a:p>
          <a:p>
            <a:r>
              <a:rPr lang="en-US" dirty="0" smtClean="0"/>
              <a:t>Parent has provided written consent while a BIP is being developed</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3369125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Restraint- Implementation</a:t>
            </a:r>
            <a:endParaRPr lang="en-US" dirty="0"/>
          </a:p>
        </p:txBody>
      </p:sp>
      <p:sp>
        <p:nvSpPr>
          <p:cNvPr id="3" name="Content Placeholder 2"/>
          <p:cNvSpPr>
            <a:spLocks noGrp="1"/>
          </p:cNvSpPr>
          <p:nvPr>
            <p:ph idx="1"/>
          </p:nvPr>
        </p:nvSpPr>
        <p:spPr/>
        <p:txBody>
          <a:bodyPr>
            <a:normAutofit fontScale="85000" lnSpcReduction="10000"/>
          </a:bodyPr>
          <a:lstStyle/>
          <a:p>
            <a:r>
              <a:rPr lang="en-US" dirty="0"/>
              <a:t>Only implemented by school personnel trained in the appropriate use consistent with COMAR 13A.08.04.06C</a:t>
            </a:r>
          </a:p>
          <a:p>
            <a:pPr marL="109728" indent="0">
              <a:buNone/>
            </a:pPr>
            <a:endParaRPr lang="en-US" dirty="0"/>
          </a:p>
          <a:p>
            <a:r>
              <a:rPr lang="en-US" dirty="0" smtClean="0"/>
              <a:t>Only use reasonable force as necessary to protect a student or other person from imminent, serious, physical harm</a:t>
            </a:r>
          </a:p>
          <a:p>
            <a:pPr marL="109728" indent="0">
              <a:buNone/>
            </a:pPr>
            <a:endParaRPr lang="en-US" dirty="0" smtClean="0"/>
          </a:p>
          <a:p>
            <a:r>
              <a:rPr lang="en-US" dirty="0" smtClean="0"/>
              <a:t>Removed as soon as the student is calm</a:t>
            </a:r>
          </a:p>
          <a:p>
            <a:pPr marL="109728" indent="0">
              <a:buNone/>
            </a:pPr>
            <a:endParaRPr lang="en-US" dirty="0" smtClean="0"/>
          </a:p>
          <a:p>
            <a:pPr marL="109728" indent="0">
              <a:buNone/>
            </a:pPr>
            <a:r>
              <a:rPr lang="en-US" dirty="0" smtClean="0">
                <a:solidFill>
                  <a:srgbClr val="C00000"/>
                </a:solidFill>
              </a:rPr>
              <a:t>**May not exceed 30 minutes**</a:t>
            </a:r>
            <a:endParaRPr lang="en-US" dirty="0">
              <a:solidFill>
                <a:srgbClr val="C00000"/>
              </a:solidFill>
            </a:endParaRP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7354588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Restraint- Implementation</a:t>
            </a:r>
            <a:endParaRPr lang="en-US" dirty="0"/>
          </a:p>
        </p:txBody>
      </p:sp>
      <p:sp>
        <p:nvSpPr>
          <p:cNvPr id="3" name="Content Placeholder 2"/>
          <p:cNvSpPr>
            <a:spLocks noGrp="1"/>
          </p:cNvSpPr>
          <p:nvPr>
            <p:ph idx="1"/>
          </p:nvPr>
        </p:nvSpPr>
        <p:spPr>
          <a:xfrm>
            <a:off x="457200" y="1600200"/>
            <a:ext cx="8229600" cy="5105400"/>
          </a:xfrm>
        </p:spPr>
        <p:txBody>
          <a:bodyPr>
            <a:normAutofit fontScale="70000" lnSpcReduction="20000"/>
          </a:bodyPr>
          <a:lstStyle/>
          <a:p>
            <a:pPr marL="0" indent="0">
              <a:buNone/>
            </a:pPr>
            <a:r>
              <a:rPr lang="en-US" dirty="0" smtClean="0"/>
              <a:t>School personnel may NOT:</a:t>
            </a:r>
          </a:p>
          <a:p>
            <a:pPr marL="109728" indent="0">
              <a:buNone/>
            </a:pPr>
            <a:endParaRPr lang="en-US" dirty="0" smtClean="0"/>
          </a:p>
          <a:p>
            <a:r>
              <a:rPr lang="en-US" dirty="0" smtClean="0"/>
              <a:t>Place a student in a face down position</a:t>
            </a:r>
          </a:p>
          <a:p>
            <a:pPr marL="11430" indent="0">
              <a:buNone/>
            </a:pPr>
            <a:endParaRPr lang="en-US" dirty="0" smtClean="0"/>
          </a:p>
          <a:p>
            <a:r>
              <a:rPr lang="en-US" dirty="0" smtClean="0"/>
              <a:t>Place a student in a position that will obstruct the airway or impair the ability to breathe</a:t>
            </a:r>
          </a:p>
          <a:p>
            <a:pPr marL="11430" indent="0">
              <a:buNone/>
            </a:pPr>
            <a:endParaRPr lang="en-US" dirty="0" smtClean="0"/>
          </a:p>
          <a:p>
            <a:r>
              <a:rPr lang="en-US" dirty="0" smtClean="0"/>
              <a:t>Obstruct the view of a student’s face</a:t>
            </a:r>
          </a:p>
          <a:p>
            <a:pPr marL="11430" indent="0">
              <a:buNone/>
            </a:pPr>
            <a:endParaRPr lang="en-US" dirty="0" smtClean="0"/>
          </a:p>
          <a:p>
            <a:r>
              <a:rPr lang="en-US" dirty="0" smtClean="0"/>
              <a:t>Restrict the ability to communicate distress</a:t>
            </a:r>
          </a:p>
          <a:p>
            <a:pPr marL="11430" indent="0">
              <a:buNone/>
            </a:pPr>
            <a:endParaRPr lang="en-US" dirty="0" smtClean="0"/>
          </a:p>
          <a:p>
            <a:r>
              <a:rPr lang="en-US" dirty="0" smtClean="0"/>
              <a:t>Place pressure on a student’s head, neck or torso</a:t>
            </a:r>
          </a:p>
          <a:p>
            <a:pPr marL="11430" indent="0">
              <a:buNone/>
            </a:pPr>
            <a:endParaRPr lang="en-US" dirty="0" smtClean="0"/>
          </a:p>
          <a:p>
            <a:r>
              <a:rPr lang="en-US" dirty="0" smtClean="0"/>
              <a:t>Straddle a student’s torso</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667653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Mechanical Restraint </a:t>
            </a:r>
            <a:endParaRPr lang="en-US" dirty="0"/>
          </a:p>
        </p:txBody>
      </p:sp>
      <p:sp>
        <p:nvSpPr>
          <p:cNvPr id="3" name="Content Placeholder 2"/>
          <p:cNvSpPr>
            <a:spLocks noGrp="1"/>
          </p:cNvSpPr>
          <p:nvPr>
            <p:ph idx="1"/>
          </p:nvPr>
        </p:nvSpPr>
        <p:spPr/>
        <p:txBody>
          <a:bodyPr>
            <a:normAutofit lnSpcReduction="10000"/>
          </a:bodyPr>
          <a:lstStyle/>
          <a:p>
            <a:r>
              <a:rPr lang="en-US" altLang="en-US" dirty="0"/>
              <a:t>Is prohibited unless the school is certified by and meets the requirements of the Joint Commission for the Accreditation of Health Care </a:t>
            </a:r>
            <a:r>
              <a:rPr lang="en-US" altLang="en-US" dirty="0" smtClean="0"/>
              <a:t>Organizations</a:t>
            </a:r>
          </a:p>
          <a:p>
            <a:pPr marL="109728" indent="0">
              <a:buNone/>
            </a:pPr>
            <a:endParaRPr lang="en-US" altLang="en-US" dirty="0" smtClean="0"/>
          </a:p>
          <a:p>
            <a:r>
              <a:rPr lang="en-US" altLang="en-US" dirty="0" smtClean="0"/>
              <a:t>Does not include protective or stabilizing devices</a:t>
            </a:r>
          </a:p>
          <a:p>
            <a:pPr lvl="1"/>
            <a:r>
              <a:rPr lang="en-US" altLang="en-US" dirty="0" smtClean="0"/>
              <a:t>Prescribed by a health professional</a:t>
            </a:r>
          </a:p>
          <a:p>
            <a:pPr lvl="1"/>
            <a:r>
              <a:rPr lang="en-US" altLang="en-US" dirty="0" smtClean="0"/>
              <a:t>Documented on the IEP or BIP </a:t>
            </a:r>
            <a:endParaRPr lang="en-US" alt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64351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nchor="t">
            <a:noAutofit/>
          </a:bodyPr>
          <a:lstStyle/>
          <a:p>
            <a:pPr eaLnBrk="1" hangingPunct="1">
              <a:defRPr/>
            </a:pPr>
            <a:r>
              <a:rPr lang="en-US" sz="3200" dirty="0" smtClean="0"/>
              <a:t>Criminal Background Check</a:t>
            </a:r>
            <a:br>
              <a:rPr lang="en-US" sz="3200" dirty="0" smtClean="0"/>
            </a:br>
            <a:r>
              <a:rPr lang="en-US" sz="3200" dirty="0" smtClean="0"/>
              <a:t>Family Law §§ </a:t>
            </a:r>
            <a:r>
              <a:rPr lang="en-US" sz="3200" dirty="0" smtClean="0">
                <a:cs typeface="Courier New"/>
              </a:rPr>
              <a:t>5-560 – 5-568</a:t>
            </a:r>
            <a:endParaRPr lang="en-US" sz="3200" dirty="0" smtClean="0">
              <a:solidFill>
                <a:srgbClr val="9D2512"/>
              </a:solidFill>
            </a:endParaRPr>
          </a:p>
        </p:txBody>
      </p:sp>
      <p:sp>
        <p:nvSpPr>
          <p:cNvPr id="21507" name="Content Placeholder 5"/>
          <p:cNvSpPr>
            <a:spLocks noGrp="1"/>
          </p:cNvSpPr>
          <p:nvPr>
            <p:ph idx="1"/>
          </p:nvPr>
        </p:nvSpPr>
        <p:spPr>
          <a:xfrm>
            <a:off x="301625" y="1527175"/>
            <a:ext cx="8504238" cy="4572000"/>
          </a:xfrm>
        </p:spPr>
        <p:txBody>
          <a:bodyPr>
            <a:normAutofit lnSpcReduction="10000"/>
          </a:bodyPr>
          <a:lstStyle/>
          <a:p>
            <a:pPr eaLnBrk="1" hangingPunct="1"/>
            <a:r>
              <a:rPr lang="en-US" altLang="en-US" dirty="0" smtClean="0"/>
              <a:t>Effective October 1, 1986</a:t>
            </a:r>
          </a:p>
          <a:p>
            <a:pPr eaLnBrk="1" hangingPunct="1">
              <a:buFont typeface="Wingdings 2" pitchFamily="18" charset="2"/>
              <a:buNone/>
            </a:pPr>
            <a:endParaRPr lang="en-US" altLang="en-US" dirty="0" smtClean="0"/>
          </a:p>
          <a:p>
            <a:pPr eaLnBrk="1" hangingPunct="1"/>
            <a:r>
              <a:rPr lang="en-US" altLang="en-US" dirty="0" smtClean="0"/>
              <a:t>Requires the Nonpublic School to Apply for a Criminal History Background Check for</a:t>
            </a:r>
          </a:p>
          <a:p>
            <a:pPr eaLnBrk="1" hangingPunct="1">
              <a:buFont typeface="Wingdings 2" pitchFamily="18" charset="2"/>
              <a:buNone/>
            </a:pPr>
            <a:endParaRPr lang="en-US" altLang="en-US" sz="1800" dirty="0" smtClean="0"/>
          </a:p>
          <a:p>
            <a:pPr lvl="1" eaLnBrk="1" hangingPunct="1"/>
            <a:r>
              <a:rPr lang="en-US" altLang="en-US" dirty="0" smtClean="0"/>
              <a:t>Each Employee and Employer (including temporary employees and contractors)</a:t>
            </a:r>
          </a:p>
          <a:p>
            <a:pPr lvl="1" eaLnBrk="1" hangingPunct="1">
              <a:buFont typeface="Wingdings" pitchFamily="2" charset="2"/>
              <a:buNone/>
            </a:pPr>
            <a:endParaRPr lang="en-US" altLang="en-US" sz="1800" dirty="0" smtClean="0"/>
          </a:p>
          <a:p>
            <a:pPr lvl="1" eaLnBrk="1" hangingPunct="1"/>
            <a:r>
              <a:rPr lang="en-US" altLang="en-US" dirty="0" smtClean="0"/>
              <a:t>On or Before their First Day of Actual </a:t>
            </a:r>
          </a:p>
          <a:p>
            <a:pPr lvl="1" eaLnBrk="1" hangingPunct="1">
              <a:buFont typeface="Wingdings" pitchFamily="2" charset="2"/>
              <a:buNone/>
            </a:pPr>
            <a:r>
              <a:rPr lang="en-US" altLang="en-US" dirty="0" smtClean="0"/>
              <a:t>	Employment</a:t>
            </a:r>
          </a:p>
          <a:p>
            <a:pPr eaLnBrk="1" hangingPunct="1"/>
            <a:endParaRPr lang="en-US" altLang="en-US" dirty="0" smtClean="0"/>
          </a:p>
          <a:p>
            <a:pPr eaLnBrk="1" hangingPunct="1"/>
            <a:endParaRPr lang="en-US" altLang="en-US" dirty="0" smtClean="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31371236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Documentation</a:t>
            </a:r>
            <a:endParaRPr lang="en-US" dirty="0"/>
          </a:p>
        </p:txBody>
      </p:sp>
      <p:sp>
        <p:nvSpPr>
          <p:cNvPr id="3" name="Content Placeholder 2"/>
          <p:cNvSpPr>
            <a:spLocks noGrp="1"/>
          </p:cNvSpPr>
          <p:nvPr>
            <p:ph idx="1"/>
          </p:nvPr>
        </p:nvSpPr>
        <p:spPr>
          <a:xfrm>
            <a:off x="457200" y="1600200"/>
            <a:ext cx="8229600" cy="5029200"/>
          </a:xfrm>
        </p:spPr>
        <p:txBody>
          <a:bodyPr>
            <a:normAutofit fontScale="85000" lnSpcReduction="20000"/>
          </a:bodyPr>
          <a:lstStyle/>
          <a:p>
            <a:pPr marL="0" indent="0">
              <a:buNone/>
            </a:pPr>
            <a:r>
              <a:rPr lang="en-US" dirty="0" smtClean="0"/>
              <a:t>Shall include:</a:t>
            </a:r>
          </a:p>
          <a:p>
            <a:pPr lvl="1"/>
            <a:r>
              <a:rPr lang="en-US" altLang="en-US" sz="2800" dirty="0" smtClean="0"/>
              <a:t>Less </a:t>
            </a:r>
            <a:r>
              <a:rPr lang="en-US" altLang="en-US" sz="2800" dirty="0"/>
              <a:t>intrusive </a:t>
            </a:r>
            <a:r>
              <a:rPr lang="en-US" altLang="en-US" sz="2800" dirty="0" smtClean="0"/>
              <a:t>interventions attempted</a:t>
            </a:r>
            <a:endParaRPr lang="en-US" altLang="en-US" sz="2800" dirty="0"/>
          </a:p>
          <a:p>
            <a:pPr lvl="1"/>
            <a:r>
              <a:rPr lang="en-US" altLang="en-US" sz="2800" dirty="0"/>
              <a:t>Precipitating event immediately preceding the restraint</a:t>
            </a:r>
          </a:p>
          <a:p>
            <a:pPr lvl="1"/>
            <a:r>
              <a:rPr lang="en-US" altLang="en-US" sz="2800" dirty="0"/>
              <a:t>Behavior that prompted use of restraint</a:t>
            </a:r>
          </a:p>
          <a:p>
            <a:pPr lvl="1"/>
            <a:r>
              <a:rPr lang="en-US" altLang="en-US" sz="2800" dirty="0"/>
              <a:t>Names of the personnel who observed the behavior prompting the restraint</a:t>
            </a:r>
          </a:p>
          <a:p>
            <a:pPr lvl="1"/>
            <a:r>
              <a:rPr lang="en-US" altLang="en-US" sz="2800" dirty="0"/>
              <a:t>Names and signatures of the staff members implementing and monitoring the restraint</a:t>
            </a:r>
          </a:p>
          <a:p>
            <a:pPr lvl="1"/>
            <a:r>
              <a:rPr lang="en-US" altLang="en-US" sz="2800" dirty="0"/>
              <a:t>The type of restraint</a:t>
            </a:r>
          </a:p>
          <a:p>
            <a:pPr lvl="1"/>
            <a:r>
              <a:rPr lang="en-US" altLang="en-US" sz="2800" dirty="0"/>
              <a:t>Length of time</a:t>
            </a:r>
          </a:p>
          <a:p>
            <a:pPr lvl="1"/>
            <a:r>
              <a:rPr lang="en-US" altLang="en-US" sz="2800" dirty="0"/>
              <a:t>Student’s behavior and reaction to restraint</a:t>
            </a:r>
          </a:p>
          <a:p>
            <a:pPr lvl="1"/>
            <a:r>
              <a:rPr lang="en-US" altLang="en-US" sz="2800" dirty="0"/>
              <a:t>Name and signature of the Administrator informed of the </a:t>
            </a:r>
            <a:r>
              <a:rPr lang="en-US" altLang="en-US" sz="2800" dirty="0" smtClean="0"/>
              <a:t>restraint</a:t>
            </a:r>
            <a:endParaRPr lang="en-US" altLang="en-US" sz="2800"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6276366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Restraint- Documentation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Must be maintained in the student’s record and available for inspection by the parent/legal guardian</a:t>
            </a:r>
          </a:p>
          <a:p>
            <a:endParaRPr lang="en-US" dirty="0"/>
          </a:p>
          <a:p>
            <a:r>
              <a:rPr lang="en-US" dirty="0" smtClean="0"/>
              <a:t>Parent shall be notified within 24 hours, unless otherwise provided for in a student’s BIP or IEP</a:t>
            </a:r>
          </a:p>
          <a:p>
            <a:pPr marL="109728" indent="0">
              <a:buNone/>
            </a:pPr>
            <a:endParaRPr lang="en-US" dirty="0" smtClean="0"/>
          </a:p>
          <a:p>
            <a:r>
              <a:rPr lang="en-US" dirty="0"/>
              <a:t>If student’s IEP or BIP does not include the use of </a:t>
            </a:r>
            <a:r>
              <a:rPr lang="en-US" dirty="0" smtClean="0"/>
              <a:t>restraint, </a:t>
            </a:r>
            <a:r>
              <a:rPr lang="en-US" dirty="0"/>
              <a:t>the IEP team shall meet within 10 business days of the </a:t>
            </a:r>
            <a:r>
              <a:rPr lang="en-US" dirty="0" smtClean="0"/>
              <a:t>incident</a:t>
            </a:r>
          </a:p>
          <a:p>
            <a:endParaRPr lang="en-US" dirty="0"/>
          </a:p>
          <a:p>
            <a:r>
              <a:rPr lang="en-US" dirty="0"/>
              <a:t>If the IEP or BIP includes use of </a:t>
            </a:r>
            <a:r>
              <a:rPr lang="en-US" dirty="0" smtClean="0"/>
              <a:t>restraint, </a:t>
            </a:r>
            <a:r>
              <a:rPr lang="en-US" dirty="0"/>
              <a:t>it shall specify how often the IEP team shall meet to review or revise</a:t>
            </a:r>
          </a:p>
          <a:p>
            <a:endParaRPr lang="en-US" dirty="0"/>
          </a:p>
          <a:p>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9283790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normAutofit/>
          </a:bodyPr>
          <a:lstStyle/>
          <a:p>
            <a:r>
              <a:rPr lang="en-US" altLang="en-US" sz="2200" dirty="0"/>
              <a:t>Length of time </a:t>
            </a:r>
            <a:r>
              <a:rPr lang="en-US" altLang="en-US" sz="2200" dirty="0" smtClean="0"/>
              <a:t>greater than </a:t>
            </a:r>
            <a:r>
              <a:rPr lang="en-US" altLang="en-US" sz="2200" dirty="0"/>
              <a:t>30 minutes</a:t>
            </a:r>
          </a:p>
          <a:p>
            <a:endParaRPr lang="en-US" altLang="en-US" sz="800" dirty="0"/>
          </a:p>
          <a:p>
            <a:r>
              <a:rPr lang="en-US" altLang="en-US" sz="2200" dirty="0"/>
              <a:t>Omission of name(s) and signature(s</a:t>
            </a:r>
            <a:r>
              <a:rPr lang="en-US" altLang="en-US" sz="2200" dirty="0" smtClean="0"/>
              <a:t>) of </a:t>
            </a:r>
            <a:r>
              <a:rPr lang="en-US" altLang="en-US" sz="2200" dirty="0"/>
              <a:t>staff </a:t>
            </a:r>
            <a:r>
              <a:rPr lang="en-US" altLang="en-US" sz="2200" b="1" u="sng" dirty="0"/>
              <a:t>implementing</a:t>
            </a:r>
            <a:r>
              <a:rPr lang="en-US" altLang="en-US" sz="2200" dirty="0"/>
              <a:t> and </a:t>
            </a:r>
            <a:r>
              <a:rPr lang="en-US" altLang="en-US" sz="2200" b="1" u="sng" dirty="0"/>
              <a:t>monitoring </a:t>
            </a:r>
            <a:r>
              <a:rPr lang="en-US" altLang="en-US" sz="2200" dirty="0"/>
              <a:t>restraint</a:t>
            </a:r>
          </a:p>
          <a:p>
            <a:endParaRPr lang="en-US" altLang="en-US" sz="800" dirty="0"/>
          </a:p>
          <a:p>
            <a:r>
              <a:rPr lang="en-US" altLang="en-US" sz="2200" dirty="0"/>
              <a:t>School’s form to document restraint includes more than is required by the regulation and those areas are left blank</a:t>
            </a:r>
          </a:p>
          <a:p>
            <a:pPr>
              <a:buFont typeface="Wingdings 2" pitchFamily="18" charset="2"/>
              <a:buNone/>
            </a:pPr>
            <a:endParaRPr lang="en-US" altLang="en-US" sz="800" dirty="0"/>
          </a:p>
          <a:p>
            <a:r>
              <a:rPr lang="en-US" altLang="en-US" sz="2200" dirty="0"/>
              <a:t>Missing explanation of student behavior </a:t>
            </a:r>
            <a:r>
              <a:rPr lang="en-US" altLang="en-US" sz="2200" b="1" u="sng" dirty="0"/>
              <a:t>and </a:t>
            </a:r>
            <a:r>
              <a:rPr lang="en-US" altLang="en-US" sz="2200" dirty="0"/>
              <a:t>reaction during restraint</a:t>
            </a:r>
          </a:p>
          <a:p>
            <a:endParaRPr lang="en-US" altLang="en-US" sz="800" dirty="0"/>
          </a:p>
          <a:p>
            <a:pPr lvl="1"/>
            <a:r>
              <a:rPr lang="en-US" altLang="en-US" sz="1800" b="1" u="sng" dirty="0"/>
              <a:t>Behavior:</a:t>
            </a:r>
            <a:r>
              <a:rPr lang="en-US" altLang="en-US" sz="1800" dirty="0"/>
              <a:t> Clearly observable manner in which student conducts himself</a:t>
            </a:r>
          </a:p>
          <a:p>
            <a:pPr lvl="1"/>
            <a:r>
              <a:rPr lang="en-US" altLang="en-US" sz="1800" b="1" u="sng" dirty="0"/>
              <a:t>Reaction</a:t>
            </a:r>
            <a:r>
              <a:rPr lang="en-US" altLang="en-US" sz="1800" dirty="0"/>
              <a:t>: A response to a specific stimulus; in this case restraint</a:t>
            </a:r>
          </a:p>
          <a:p>
            <a:pPr lvl="1">
              <a:buFont typeface="Wingdings" pitchFamily="2" charset="2"/>
              <a:buNone/>
            </a:pPr>
            <a:endParaRPr lang="en-US" altLang="en-US" sz="800" dirty="0"/>
          </a:p>
          <a:p>
            <a:r>
              <a:rPr lang="en-US" altLang="en-US" sz="2400" dirty="0"/>
              <a:t>Undocumented parent </a:t>
            </a:r>
            <a:r>
              <a:rPr lang="en-US" altLang="en-US" sz="2400" dirty="0" smtClean="0"/>
              <a:t>notification</a:t>
            </a:r>
            <a:endParaRPr lang="en-US" altLang="en-US" sz="2400"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9428239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 and Procedures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Must address:</a:t>
            </a:r>
          </a:p>
          <a:p>
            <a:pPr lvl="1"/>
            <a:r>
              <a:rPr lang="en-US" altLang="en-US" sz="2800" dirty="0" smtClean="0"/>
              <a:t>A </a:t>
            </a:r>
            <a:r>
              <a:rPr lang="en-US" altLang="en-US" sz="2800" dirty="0"/>
              <a:t>continuum of positive behavioral interventions, strategies of </a:t>
            </a:r>
            <a:r>
              <a:rPr lang="en-US" altLang="en-US" sz="2800" dirty="0" smtClean="0"/>
              <a:t>supports</a:t>
            </a:r>
            <a:endParaRPr lang="en-US" altLang="en-US" sz="2800" dirty="0"/>
          </a:p>
          <a:p>
            <a:pPr lvl="1"/>
            <a:r>
              <a:rPr lang="en-US" dirty="0" smtClean="0"/>
              <a:t>The prevention of self-injurious behaviors</a:t>
            </a:r>
          </a:p>
          <a:p>
            <a:pPr lvl="1"/>
            <a:r>
              <a:rPr lang="en-US" dirty="0" smtClean="0"/>
              <a:t>Methods for identifying and defusing potentially dangerous behavior</a:t>
            </a:r>
          </a:p>
          <a:p>
            <a:pPr lvl="1"/>
            <a:r>
              <a:rPr lang="en-US" dirty="0" smtClean="0"/>
              <a:t>The use and documentation of exclusion</a:t>
            </a:r>
          </a:p>
          <a:p>
            <a:pPr lvl="1"/>
            <a:r>
              <a:rPr lang="en-US" dirty="0" smtClean="0"/>
              <a:t>The use of restraint and seclusion</a:t>
            </a:r>
          </a:p>
          <a:p>
            <a:pPr marL="411480" lvl="1" indent="0">
              <a:buNone/>
            </a:pPr>
            <a:endParaRPr lang="en-US" dirty="0" smtClean="0"/>
          </a:p>
          <a:p>
            <a:r>
              <a:rPr lang="en-US" dirty="0" smtClean="0"/>
              <a:t>Must be updated annually and provided to parents and school personnel</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8213586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Not completed</a:t>
            </a:r>
          </a:p>
          <a:p>
            <a:endParaRPr lang="en-US" dirty="0" smtClean="0"/>
          </a:p>
          <a:p>
            <a:r>
              <a:rPr lang="en-US" dirty="0" smtClean="0"/>
              <a:t>Page numbers are not indicated</a:t>
            </a:r>
          </a:p>
          <a:p>
            <a:pPr marL="109728" indent="0">
              <a:buNone/>
            </a:pPr>
            <a:endParaRPr lang="en-US" dirty="0" smtClean="0"/>
          </a:p>
          <a:p>
            <a:r>
              <a:rPr lang="en-US" dirty="0" smtClean="0"/>
              <a:t>Forms required by the school’s policies and procedures are not included</a:t>
            </a:r>
          </a:p>
          <a:p>
            <a:pPr marL="109728" indent="0">
              <a:buNone/>
            </a:pPr>
            <a:endParaRPr lang="en-US" dirty="0" smtClean="0"/>
          </a:p>
          <a:p>
            <a:r>
              <a:rPr lang="en-US" dirty="0" smtClean="0"/>
              <a:t>School procedures do not include:</a:t>
            </a:r>
          </a:p>
          <a:p>
            <a:pPr lvl="1"/>
            <a:r>
              <a:rPr lang="en-US" altLang="en-US" dirty="0"/>
              <a:t>Each specific activity to implement policies</a:t>
            </a:r>
          </a:p>
          <a:p>
            <a:pPr lvl="1"/>
            <a:r>
              <a:rPr lang="en-US" altLang="en-US" dirty="0"/>
              <a:t>Staff position(s) responsible for specified activities</a:t>
            </a:r>
          </a:p>
          <a:p>
            <a:pPr lvl="1"/>
            <a:r>
              <a:rPr lang="en-US" altLang="en-US" dirty="0"/>
              <a:t>When the activity is to be done</a:t>
            </a:r>
          </a:p>
          <a:p>
            <a:pPr lvl="1"/>
            <a:r>
              <a:rPr lang="en-US" altLang="en-US" dirty="0"/>
              <a:t>How it is to be done (verbally, written notice, etc.)</a:t>
            </a:r>
          </a:p>
          <a:p>
            <a:pPr lvl="1"/>
            <a:r>
              <a:rPr lang="en-US" altLang="en-US" dirty="0" smtClean="0"/>
              <a:t>Copies </a:t>
            </a:r>
            <a:r>
              <a:rPr lang="en-US" altLang="en-US" dirty="0"/>
              <a:t>of specific notices and </a:t>
            </a:r>
            <a:r>
              <a:rPr lang="en-US" altLang="en-US" dirty="0" smtClean="0"/>
              <a:t>forms</a:t>
            </a:r>
            <a:endParaRPr lang="en-US" alt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78278793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At the beginning of each school year, the school shall identify school personnel authorized to serve as a school-wide resource to assist with implementing:</a:t>
            </a:r>
          </a:p>
          <a:p>
            <a:pPr lvl="1"/>
            <a:r>
              <a:rPr lang="en-US" dirty="0"/>
              <a:t>E</a:t>
            </a:r>
            <a:r>
              <a:rPr lang="en-US" dirty="0" smtClean="0"/>
              <a:t>xclusion</a:t>
            </a:r>
          </a:p>
          <a:p>
            <a:pPr lvl="1"/>
            <a:r>
              <a:rPr lang="en-US" dirty="0" smtClean="0"/>
              <a:t>Restraint</a:t>
            </a:r>
          </a:p>
          <a:p>
            <a:pPr lvl="1"/>
            <a:r>
              <a:rPr lang="en-US" dirty="0" smtClean="0"/>
              <a:t>Seclusion</a:t>
            </a:r>
          </a:p>
          <a:p>
            <a:pPr marL="457200" lvl="1" indent="0">
              <a:buNone/>
            </a:pPr>
            <a:endParaRPr lang="en-US" dirty="0" smtClean="0"/>
          </a:p>
          <a:p>
            <a:r>
              <a:rPr lang="en-US" dirty="0" smtClean="0"/>
              <a:t>Personnel identified must receive training in:</a:t>
            </a:r>
          </a:p>
          <a:p>
            <a:pPr lvl="1"/>
            <a:r>
              <a:rPr lang="en-US" dirty="0" smtClean="0"/>
              <a:t>Positive behavior supports and strategies</a:t>
            </a:r>
          </a:p>
          <a:p>
            <a:pPr lvl="1"/>
            <a:r>
              <a:rPr lang="en-US" dirty="0" smtClean="0"/>
              <a:t>FBA and BIP planning</a:t>
            </a:r>
          </a:p>
          <a:p>
            <a:pPr lvl="1"/>
            <a:r>
              <a:rPr lang="en-US" dirty="0" smtClean="0"/>
              <a:t>Exclusion</a:t>
            </a:r>
          </a:p>
          <a:p>
            <a:pPr lvl="1"/>
            <a:r>
              <a:rPr lang="en-US" dirty="0" smtClean="0"/>
              <a:t>Restraint and alternatives to restraint</a:t>
            </a:r>
          </a:p>
          <a:p>
            <a:pPr lvl="1"/>
            <a:r>
              <a:rPr lang="en-US" dirty="0" smtClean="0"/>
              <a:t>Seclusion</a:t>
            </a:r>
          </a:p>
          <a:p>
            <a:pPr lvl="1"/>
            <a:r>
              <a:rPr lang="en-US" dirty="0" smtClean="0"/>
              <a:t>Symptoms of physical distress and positional asphyxia</a:t>
            </a:r>
          </a:p>
          <a:p>
            <a:pPr marL="457200" lvl="1" indent="0">
              <a:buNone/>
            </a:pPr>
            <a:endParaRPr lang="en-US" dirty="0" smtClean="0"/>
          </a:p>
          <a:p>
            <a:r>
              <a:rPr lang="en-US" dirty="0" smtClean="0"/>
              <a:t>Must include a written exam and physical demonstration of proficiency</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5000762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altLang="en-US" dirty="0" smtClean="0"/>
              <a:t>Dates </a:t>
            </a:r>
            <a:r>
              <a:rPr lang="en-US" altLang="en-US" dirty="0"/>
              <a:t>of training documents do not match dates on the monitoring form</a:t>
            </a:r>
          </a:p>
          <a:p>
            <a:pPr>
              <a:buFont typeface="Wingdings 2" pitchFamily="18" charset="2"/>
              <a:buNone/>
            </a:pPr>
            <a:endParaRPr lang="en-US" altLang="en-US" sz="900" dirty="0"/>
          </a:p>
          <a:p>
            <a:r>
              <a:rPr lang="en-US" altLang="en-US" dirty="0"/>
              <a:t>Training agenda does not clearly identify each of the required areas</a:t>
            </a:r>
          </a:p>
          <a:p>
            <a:pPr>
              <a:buFont typeface="Wingdings 2" pitchFamily="18" charset="2"/>
              <a:buNone/>
            </a:pPr>
            <a:endParaRPr lang="en-US" altLang="en-US" sz="900" dirty="0"/>
          </a:p>
          <a:p>
            <a:r>
              <a:rPr lang="en-US" altLang="en-US" dirty="0"/>
              <a:t>Test documentation does not clearly </a:t>
            </a:r>
          </a:p>
          <a:p>
            <a:pPr>
              <a:lnSpc>
                <a:spcPct val="110000"/>
              </a:lnSpc>
              <a:buFont typeface="Wingdings 2" pitchFamily="18" charset="2"/>
              <a:buNone/>
            </a:pPr>
            <a:r>
              <a:rPr lang="en-US" altLang="en-US" dirty="0"/>
              <a:t>	</a:t>
            </a:r>
            <a:r>
              <a:rPr lang="en-US" altLang="en-US" dirty="0" smtClean="0"/>
              <a:t>identify </a:t>
            </a:r>
            <a:r>
              <a:rPr lang="en-US" altLang="en-US" dirty="0"/>
              <a:t>each of the required </a:t>
            </a:r>
            <a:r>
              <a:rPr lang="en-US" altLang="en-US" dirty="0" smtClean="0"/>
              <a:t>areas</a:t>
            </a:r>
          </a:p>
          <a:p>
            <a:pPr>
              <a:lnSpc>
                <a:spcPct val="110000"/>
              </a:lnSpc>
            </a:pPr>
            <a:r>
              <a:rPr lang="en-US" altLang="en-US" dirty="0" smtClean="0"/>
              <a:t>Crisis Management organization does not cover all topics and school does not </a:t>
            </a:r>
            <a:r>
              <a:rPr lang="en-US" altLang="en-US" dirty="0" err="1" smtClean="0"/>
              <a:t>supplment</a:t>
            </a:r>
            <a:endParaRPr lang="en-US" altLang="en-US" dirty="0" smtClean="0"/>
          </a:p>
          <a:p>
            <a:pPr>
              <a:buFont typeface="Wingdings 2" pitchFamily="18" charset="2"/>
              <a:buNone/>
            </a:pPr>
            <a:endParaRPr lang="en-US" altLang="en-US" dirty="0"/>
          </a:p>
          <a:p>
            <a:pPr>
              <a:buFont typeface="Wingdings 2" pitchFamily="18" charset="2"/>
              <a:buNone/>
            </a:pPr>
            <a:endParaRPr lang="en-US" altLang="en-US" sz="900" dirty="0"/>
          </a:p>
          <a:p>
            <a:pPr marL="109728" indent="0">
              <a:buNone/>
            </a:pP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9857010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Privacy</a:t>
            </a:r>
            <a:br>
              <a:rPr lang="en-US" dirty="0" smtClean="0"/>
            </a:br>
            <a:r>
              <a:rPr lang="en-US" dirty="0" smtClean="0"/>
              <a:t>13A.09.10.12</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022" t="24999" r="6128" b="10006"/>
          <a:stretch/>
        </p:blipFill>
        <p:spPr>
          <a:xfrm>
            <a:off x="76200" y="1600200"/>
            <a:ext cx="8510563" cy="3763962"/>
          </a:xfrm>
        </p:spPr>
      </p:pic>
    </p:spTree>
    <p:extLst>
      <p:ext uri="{BB962C8B-B14F-4D97-AF65-F5344CB8AC3E}">
        <p14:creationId xmlns:p14="http://schemas.microsoft.com/office/powerpoint/2010/main" val="1496900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Policy</a:t>
            </a:r>
            <a:endParaRPr lang="en-US" dirty="0"/>
          </a:p>
        </p:txBody>
      </p:sp>
      <p:sp>
        <p:nvSpPr>
          <p:cNvPr id="3" name="Content Placeholder 2"/>
          <p:cNvSpPr>
            <a:spLocks noGrp="1"/>
          </p:cNvSpPr>
          <p:nvPr>
            <p:ph idx="1"/>
          </p:nvPr>
        </p:nvSpPr>
        <p:spPr/>
        <p:txBody>
          <a:bodyPr>
            <a:normAutofit/>
          </a:bodyPr>
          <a:lstStyle/>
          <a:p>
            <a:r>
              <a:rPr lang="en-US" dirty="0" smtClean="0"/>
              <a:t>A school shall have written policies and procedures on protecting the right of privacy of students and their parents relative to access to, and release of records, which include:</a:t>
            </a:r>
          </a:p>
          <a:p>
            <a:pPr lvl="1"/>
            <a:r>
              <a:rPr lang="en-US" dirty="0"/>
              <a:t>S</a:t>
            </a:r>
            <a:r>
              <a:rPr lang="en-US" dirty="0" smtClean="0"/>
              <a:t>tatement assuring that all records pertaining to a student are available to the parent for review</a:t>
            </a:r>
          </a:p>
          <a:p>
            <a:pPr lvl="1"/>
            <a:r>
              <a:rPr lang="en-US" dirty="0" smtClean="0"/>
              <a:t>Procedure to be followed by parent who requests to review records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077841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Privacy Policy</a:t>
            </a:r>
            <a:endParaRPr lang="en-US" dirty="0"/>
          </a:p>
        </p:txBody>
      </p:sp>
      <p:sp>
        <p:nvSpPr>
          <p:cNvPr id="3" name="Content Placeholder 2"/>
          <p:cNvSpPr>
            <a:spLocks noGrp="1"/>
          </p:cNvSpPr>
          <p:nvPr>
            <p:ph idx="1"/>
          </p:nvPr>
        </p:nvSpPr>
        <p:spPr/>
        <p:txBody>
          <a:bodyPr>
            <a:normAutofit fontScale="92500" lnSpcReduction="20000"/>
          </a:bodyPr>
          <a:lstStyle/>
          <a:p>
            <a:pPr lvl="1"/>
            <a:r>
              <a:rPr lang="en-US" dirty="0"/>
              <a:t>S</a:t>
            </a:r>
            <a:r>
              <a:rPr lang="en-US" dirty="0" smtClean="0"/>
              <a:t>tatement assuring that the school may not disclose personally identifiable information without prior written consent of the parent unless otherwise allowed by law</a:t>
            </a:r>
          </a:p>
          <a:p>
            <a:pPr lvl="1"/>
            <a:r>
              <a:rPr lang="en-US" dirty="0" smtClean="0"/>
              <a:t>Procedures by which the school shall maintain a written record of requests for, and disclosure of, personally identifiable information from a student's record that includes the first, middle, and last name of student, the name of the reviewer, the month, day and year of review, and the purpose of review (ex.- access log)</a:t>
            </a:r>
          </a:p>
          <a:p>
            <a:pPr lvl="1"/>
            <a:r>
              <a:rPr lang="en-US" dirty="0" smtClean="0"/>
              <a:t>Procedures for informing the parent of these policies and procedures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82725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defRPr/>
            </a:pPr>
            <a:r>
              <a:rPr lang="en-US" altLang="en-US" sz="3200" dirty="0" smtClean="0"/>
              <a:t>Criminal Background Check</a:t>
            </a:r>
            <a:br>
              <a:rPr lang="en-US" altLang="en-US" sz="3200" dirty="0" smtClean="0"/>
            </a:br>
            <a:r>
              <a:rPr lang="en-US" altLang="en-US" sz="3200" dirty="0" smtClean="0"/>
              <a:t>Education </a:t>
            </a:r>
            <a:r>
              <a:rPr lang="en-US" altLang="en-US" sz="3200" dirty="0"/>
              <a:t>Article §2-206.1</a:t>
            </a:r>
            <a:endParaRPr lang="en-US" sz="3200" dirty="0"/>
          </a:p>
        </p:txBody>
      </p:sp>
      <p:sp>
        <p:nvSpPr>
          <p:cNvPr id="31747" name="Content Placeholder 4"/>
          <p:cNvSpPr>
            <a:spLocks noGrp="1"/>
          </p:cNvSpPr>
          <p:nvPr>
            <p:ph idx="1"/>
          </p:nvPr>
        </p:nvSpPr>
        <p:spPr>
          <a:xfrm>
            <a:off x="301625" y="1527175"/>
            <a:ext cx="8504238" cy="4572000"/>
          </a:xfrm>
        </p:spPr>
        <p:txBody>
          <a:bodyPr>
            <a:normAutofit fontScale="92500" lnSpcReduction="20000"/>
          </a:bodyPr>
          <a:lstStyle/>
          <a:p>
            <a:r>
              <a:rPr lang="en-US" altLang="en-US" smtClean="0"/>
              <a:t>Effective July 1, 2006 </a:t>
            </a:r>
          </a:p>
          <a:p>
            <a:pPr>
              <a:buFont typeface="Wingdings 2" pitchFamily="18" charset="2"/>
              <a:buNone/>
            </a:pPr>
            <a:endParaRPr lang="en-US" altLang="en-US" sz="1000" smtClean="0"/>
          </a:p>
          <a:p>
            <a:r>
              <a:rPr lang="en-US" altLang="en-US" smtClean="0"/>
              <a:t>Amended October 1, 2010 </a:t>
            </a:r>
          </a:p>
          <a:p>
            <a:pPr>
              <a:buFont typeface="Wingdings 2" pitchFamily="18" charset="2"/>
              <a:buNone/>
            </a:pPr>
            <a:endParaRPr lang="en-US" altLang="en-US" sz="1000" smtClean="0"/>
          </a:p>
          <a:p>
            <a:r>
              <a:rPr lang="en-US" altLang="en-US" smtClean="0"/>
              <a:t>Applies to each nonpublic school subject to the State Board of Education Approval</a:t>
            </a:r>
          </a:p>
          <a:p>
            <a:pPr>
              <a:buFont typeface="Wingdings 2" pitchFamily="18" charset="2"/>
              <a:buNone/>
            </a:pPr>
            <a:endParaRPr lang="en-US" altLang="en-US" sz="1000" smtClean="0"/>
          </a:p>
          <a:p>
            <a:r>
              <a:rPr lang="en-US" altLang="en-US" smtClean="0"/>
              <a:t>The Law Prohibits a Nonpublic School from:</a:t>
            </a:r>
          </a:p>
          <a:p>
            <a:endParaRPr lang="en-US" altLang="en-US" sz="800" smtClean="0"/>
          </a:p>
          <a:p>
            <a:pPr lvl="1"/>
            <a:r>
              <a:rPr lang="en-US" altLang="en-US" u="sng" smtClean="0"/>
              <a:t>Hiring</a:t>
            </a:r>
            <a:r>
              <a:rPr lang="en-US" altLang="en-US" smtClean="0"/>
              <a:t> or </a:t>
            </a:r>
            <a:r>
              <a:rPr lang="en-US" altLang="en-US" u="sng" smtClean="0"/>
              <a:t>retaining</a:t>
            </a:r>
            <a:r>
              <a:rPr lang="en-US" altLang="en-US" smtClean="0"/>
              <a:t> any employee who works with or has access to students; and </a:t>
            </a:r>
          </a:p>
          <a:p>
            <a:pPr lvl="1"/>
            <a:endParaRPr lang="en-US" altLang="en-US" sz="1600" smtClean="0"/>
          </a:p>
          <a:p>
            <a:pPr lvl="1"/>
            <a:r>
              <a:rPr lang="en-US" altLang="en-US" smtClean="0"/>
              <a:t>Who the schools </a:t>
            </a:r>
            <a:r>
              <a:rPr lang="en-US" altLang="en-US" u="sng" smtClean="0"/>
              <a:t>knows</a:t>
            </a:r>
            <a:r>
              <a:rPr lang="en-US" altLang="en-US" smtClean="0"/>
              <a:t> has been convicted of a specific crime</a:t>
            </a:r>
          </a:p>
        </p:txBody>
      </p:sp>
      <p:pic>
        <p:nvPicPr>
          <p:cNvPr id="5" name="Picture 4"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26531203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Instructional Materials/Library </a:t>
            </a:r>
            <a:r>
              <a:rPr lang="en-US" dirty="0" smtClean="0"/>
              <a:t>Media</a:t>
            </a:r>
            <a:br>
              <a:rPr lang="en-US" dirty="0" smtClean="0"/>
            </a:br>
            <a:r>
              <a:rPr lang="en-US" dirty="0" smtClean="0"/>
              <a:t>COMAR 13A.09.10.13</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6836"/>
          <a:stretch/>
        </p:blipFill>
        <p:spPr>
          <a:xfrm>
            <a:off x="1618491" y="1597043"/>
            <a:ext cx="5544310" cy="4610858"/>
          </a:xfrm>
        </p:spPr>
      </p:pic>
    </p:spTree>
    <p:extLst>
      <p:ext uri="{BB962C8B-B14F-4D97-AF65-F5344CB8AC3E}">
        <p14:creationId xmlns:p14="http://schemas.microsoft.com/office/powerpoint/2010/main" val="2367259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Materials- Type 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Maintain sufficient </a:t>
            </a:r>
            <a:r>
              <a:rPr lang="en-US" dirty="0"/>
              <a:t>variety, quantity, and </a:t>
            </a:r>
            <a:r>
              <a:rPr lang="en-US" dirty="0" smtClean="0"/>
              <a:t>quality to include print, manipulative, audiovisual, and electronic</a:t>
            </a:r>
          </a:p>
          <a:p>
            <a:r>
              <a:rPr lang="en-US" dirty="0" smtClean="0"/>
              <a:t>Appropriate </a:t>
            </a:r>
            <a:r>
              <a:rPr lang="en-US" dirty="0"/>
              <a:t>range of reading </a:t>
            </a:r>
            <a:r>
              <a:rPr lang="en-US" dirty="0" smtClean="0"/>
              <a:t>levels </a:t>
            </a:r>
            <a:r>
              <a:rPr lang="en-US" dirty="0"/>
              <a:t>to implement </a:t>
            </a:r>
            <a:r>
              <a:rPr lang="en-US" dirty="0" smtClean="0"/>
              <a:t>educational </a:t>
            </a:r>
            <a:r>
              <a:rPr lang="en-US" dirty="0"/>
              <a:t>program in each curricular area for each </a:t>
            </a:r>
            <a:r>
              <a:rPr lang="en-US" dirty="0" smtClean="0"/>
              <a:t>age</a:t>
            </a:r>
            <a:r>
              <a:rPr lang="en-US" dirty="0"/>
              <a:t> </a:t>
            </a:r>
            <a:r>
              <a:rPr lang="en-US" dirty="0" smtClean="0"/>
              <a:t>and grade</a:t>
            </a:r>
          </a:p>
          <a:p>
            <a:r>
              <a:rPr lang="en-US" dirty="0" smtClean="0"/>
              <a:t>Written inventory</a:t>
            </a:r>
          </a:p>
          <a:p>
            <a:r>
              <a:rPr lang="en-US" dirty="0" smtClean="0"/>
              <a:t>Property of school</a:t>
            </a:r>
          </a:p>
          <a:p>
            <a:r>
              <a:rPr lang="en-US" dirty="0" smtClean="0"/>
              <a:t>Written </a:t>
            </a:r>
            <a:r>
              <a:rPr lang="en-US" dirty="0"/>
              <a:t>policies and procedures for continual upgrading</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4661823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Materials- Type II</a:t>
            </a:r>
            <a:endParaRPr lang="en-US" dirty="0"/>
          </a:p>
        </p:txBody>
      </p:sp>
      <p:sp>
        <p:nvSpPr>
          <p:cNvPr id="3" name="Content Placeholder 2"/>
          <p:cNvSpPr>
            <a:spLocks noGrp="1"/>
          </p:cNvSpPr>
          <p:nvPr>
            <p:ph idx="1"/>
          </p:nvPr>
        </p:nvSpPr>
        <p:spPr/>
        <p:txBody>
          <a:bodyPr/>
          <a:lstStyle/>
          <a:p>
            <a:r>
              <a:rPr lang="en-US" dirty="0" smtClean="0"/>
              <a:t>Use </a:t>
            </a:r>
            <a:r>
              <a:rPr lang="en-US" dirty="0"/>
              <a:t>the same instructional materials and equipment as those used by the public </a:t>
            </a:r>
            <a:r>
              <a:rPr lang="en-US" dirty="0" smtClean="0"/>
              <a:t>school</a:t>
            </a:r>
          </a:p>
          <a:p>
            <a:endParaRPr lang="en-US" dirty="0"/>
          </a:p>
          <a:p>
            <a:r>
              <a:rPr lang="en-US" dirty="0" smtClean="0"/>
              <a:t>May have additional materials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411586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Instructional Materials- Type III</a:t>
            </a:r>
            <a:endParaRPr lang="en-US" dirty="0"/>
          </a:p>
        </p:txBody>
      </p:sp>
      <p:sp>
        <p:nvSpPr>
          <p:cNvPr id="3" name="Content Placeholder 2"/>
          <p:cNvSpPr>
            <a:spLocks noGrp="1"/>
          </p:cNvSpPr>
          <p:nvPr>
            <p:ph idx="1"/>
          </p:nvPr>
        </p:nvSpPr>
        <p:spPr/>
        <p:txBody>
          <a:bodyPr>
            <a:normAutofit lnSpcReduction="10000"/>
          </a:bodyPr>
          <a:lstStyle/>
          <a:p>
            <a:r>
              <a:rPr lang="en-US" dirty="0"/>
              <a:t>A school shall own instructional materials and equipment that include print, manipulative, audiovisual and electronic materials, and equipment in sufficient variety, quantity, and quality to implement the educational program. </a:t>
            </a:r>
          </a:p>
          <a:p>
            <a:r>
              <a:rPr lang="en-US" dirty="0" smtClean="0"/>
              <a:t>The </a:t>
            </a:r>
            <a:r>
              <a:rPr lang="en-US" dirty="0"/>
              <a:t>instructional materials and equipment used by the local school system to implement the general education </a:t>
            </a:r>
            <a:r>
              <a:rPr lang="en-US" dirty="0" smtClean="0"/>
              <a:t>curriculum</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456857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Media- Type I</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Sufficient </a:t>
            </a:r>
            <a:r>
              <a:rPr lang="en-US" dirty="0"/>
              <a:t>variety, quantity, and quality of print and </a:t>
            </a:r>
            <a:r>
              <a:rPr lang="en-US" dirty="0" err="1"/>
              <a:t>nonprint</a:t>
            </a:r>
            <a:r>
              <a:rPr lang="en-US" dirty="0"/>
              <a:t> items, including electronic materials and related </a:t>
            </a:r>
            <a:r>
              <a:rPr lang="en-US" dirty="0" smtClean="0"/>
              <a:t>equipment</a:t>
            </a:r>
          </a:p>
          <a:p>
            <a:r>
              <a:rPr lang="en-US" dirty="0"/>
              <a:t>Appropriate range of reading levels to </a:t>
            </a:r>
            <a:r>
              <a:rPr lang="en-US" dirty="0" smtClean="0"/>
              <a:t>support and supplement </a:t>
            </a:r>
            <a:r>
              <a:rPr lang="en-US" dirty="0"/>
              <a:t>educational program in each curricular area for each age and </a:t>
            </a:r>
            <a:r>
              <a:rPr lang="en-US" dirty="0" smtClean="0"/>
              <a:t>grade</a:t>
            </a:r>
          </a:p>
          <a:p>
            <a:r>
              <a:rPr lang="en-US" dirty="0" smtClean="0"/>
              <a:t>Property of the school</a:t>
            </a:r>
          </a:p>
          <a:p>
            <a:r>
              <a:rPr lang="en-US" dirty="0" smtClean="0"/>
              <a:t>Classify </a:t>
            </a:r>
            <a:r>
              <a:rPr lang="en-US" dirty="0"/>
              <a:t>and catalogue the library media collection in a manner that is appropriate for student use, and so that each item can be located and returned to the </a:t>
            </a:r>
            <a:r>
              <a:rPr lang="en-US" dirty="0" smtClean="0"/>
              <a:t>collection</a:t>
            </a:r>
          </a:p>
          <a:p>
            <a:r>
              <a:rPr lang="en-US" dirty="0"/>
              <a:t>Maintain a written inventory</a:t>
            </a:r>
          </a:p>
          <a:p>
            <a:pPr marL="0" indent="0">
              <a:buNone/>
            </a:pP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334427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Library Media- Type I</a:t>
            </a:r>
            <a:endParaRPr lang="en-US" dirty="0"/>
          </a:p>
        </p:txBody>
      </p:sp>
      <p:sp>
        <p:nvSpPr>
          <p:cNvPr id="3" name="Content Placeholder 2"/>
          <p:cNvSpPr>
            <a:spLocks noGrp="1"/>
          </p:cNvSpPr>
          <p:nvPr>
            <p:ph idx="1"/>
          </p:nvPr>
        </p:nvSpPr>
        <p:spPr>
          <a:xfrm>
            <a:off x="457200" y="1600200"/>
            <a:ext cx="8229600" cy="4953000"/>
          </a:xfrm>
        </p:spPr>
        <p:txBody>
          <a:bodyPr>
            <a:noAutofit/>
          </a:bodyPr>
          <a:lstStyle/>
          <a:p>
            <a:r>
              <a:rPr lang="en-US" sz="2400" dirty="0" smtClean="0"/>
              <a:t>Maintain </a:t>
            </a:r>
            <a:r>
              <a:rPr lang="en-US" sz="2400" dirty="0"/>
              <a:t>written policies and procedures for continual upgrading </a:t>
            </a:r>
            <a:endParaRPr lang="en-US" sz="2400" dirty="0" smtClean="0"/>
          </a:p>
          <a:p>
            <a:r>
              <a:rPr lang="en-US" sz="2400" dirty="0" smtClean="0"/>
              <a:t>Maintain </a:t>
            </a:r>
            <a:r>
              <a:rPr lang="en-US" sz="2400" dirty="0"/>
              <a:t>a minimum quantity of library media materials and equipment based on its current enrollment as follows: </a:t>
            </a:r>
          </a:p>
          <a:p>
            <a:pPr lvl="1"/>
            <a:r>
              <a:rPr lang="en-US" sz="2400" dirty="0" smtClean="0"/>
              <a:t>Ten </a:t>
            </a:r>
            <a:r>
              <a:rPr lang="en-US" sz="2400" dirty="0"/>
              <a:t>different items per student for a nursery school or kindergarten educational program, or both; </a:t>
            </a:r>
          </a:p>
          <a:p>
            <a:pPr lvl="1"/>
            <a:r>
              <a:rPr lang="en-US" sz="2400" dirty="0" smtClean="0"/>
              <a:t>500 </a:t>
            </a:r>
            <a:r>
              <a:rPr lang="en-US" sz="2400" dirty="0"/>
              <a:t>different items for a school with 24 or fewer students; </a:t>
            </a:r>
          </a:p>
          <a:p>
            <a:pPr lvl="1"/>
            <a:r>
              <a:rPr lang="en-US" sz="2400" dirty="0" smtClean="0"/>
              <a:t>750 </a:t>
            </a:r>
            <a:r>
              <a:rPr lang="en-US" sz="2400" dirty="0"/>
              <a:t>different items for a school with 25 to 75 students, or 20 items per student, whichever is greater; and </a:t>
            </a:r>
          </a:p>
          <a:p>
            <a:pPr lvl="1"/>
            <a:r>
              <a:rPr lang="en-US" sz="2400" dirty="0" smtClean="0"/>
              <a:t>1,500 </a:t>
            </a:r>
            <a:r>
              <a:rPr lang="en-US" sz="2400" dirty="0"/>
              <a:t>different items for a school with more than </a:t>
            </a:r>
            <a:r>
              <a:rPr lang="en-US" sz="2400" dirty="0" smtClean="0"/>
              <a:t>75 </a:t>
            </a:r>
            <a:r>
              <a:rPr lang="en-US" sz="2400" dirty="0"/>
              <a:t>students, or 20 items per student, whichever is greater. </a:t>
            </a:r>
          </a:p>
          <a:p>
            <a:endParaRPr lang="en-US" sz="2400"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9109696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Media- Type II</a:t>
            </a:r>
            <a:endParaRPr lang="en-US" dirty="0"/>
          </a:p>
        </p:txBody>
      </p:sp>
      <p:sp>
        <p:nvSpPr>
          <p:cNvPr id="3" name="Content Placeholder 2"/>
          <p:cNvSpPr>
            <a:spLocks noGrp="1"/>
          </p:cNvSpPr>
          <p:nvPr>
            <p:ph idx="1"/>
          </p:nvPr>
        </p:nvSpPr>
        <p:spPr/>
        <p:txBody>
          <a:bodyPr/>
          <a:lstStyle/>
          <a:p>
            <a:r>
              <a:rPr lang="en-US" dirty="0"/>
              <a:t>A school shall use the library media service of the public </a:t>
            </a:r>
            <a:r>
              <a:rPr lang="en-US" dirty="0" smtClean="0"/>
              <a:t>school</a:t>
            </a:r>
            <a:br>
              <a:rPr lang="en-US" dirty="0" smtClean="0"/>
            </a:br>
            <a:endParaRPr lang="en-US" dirty="0" smtClean="0"/>
          </a:p>
          <a:p>
            <a:r>
              <a:rPr lang="en-US" dirty="0" smtClean="0"/>
              <a:t>May have additional materials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822262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Calendar and </a:t>
            </a:r>
            <a:r>
              <a:rPr lang="en-US" dirty="0" smtClean="0"/>
              <a:t>Schedule</a:t>
            </a:r>
            <a:br>
              <a:rPr lang="en-US" dirty="0" smtClean="0"/>
            </a:br>
            <a:r>
              <a:rPr lang="en-US" dirty="0" smtClean="0"/>
              <a:t>COMAR 13A.09.10.14</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447800"/>
            <a:ext cx="8229600" cy="4027829"/>
          </a:xfrm>
        </p:spPr>
      </p:pic>
    </p:spTree>
    <p:extLst>
      <p:ext uri="{BB962C8B-B14F-4D97-AF65-F5344CB8AC3E}">
        <p14:creationId xmlns:p14="http://schemas.microsoft.com/office/powerpoint/2010/main" val="1964239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Calendar- Type I</a:t>
            </a:r>
            <a:endParaRPr lang="en-US" dirty="0"/>
          </a:p>
        </p:txBody>
      </p:sp>
      <p:sp>
        <p:nvSpPr>
          <p:cNvPr id="3" name="Content Placeholder 2"/>
          <p:cNvSpPr>
            <a:spLocks noGrp="1"/>
          </p:cNvSpPr>
          <p:nvPr>
            <p:ph idx="1"/>
          </p:nvPr>
        </p:nvSpPr>
        <p:spPr>
          <a:xfrm>
            <a:off x="457200" y="1417638"/>
            <a:ext cx="8229600" cy="5440362"/>
          </a:xfrm>
        </p:spPr>
        <p:txBody>
          <a:bodyPr>
            <a:noAutofit/>
          </a:bodyPr>
          <a:lstStyle/>
          <a:p>
            <a:r>
              <a:rPr lang="en-US" sz="1800" dirty="0" smtClean="0"/>
              <a:t>Must include:</a:t>
            </a:r>
          </a:p>
          <a:p>
            <a:pPr lvl="1"/>
            <a:r>
              <a:rPr lang="en-US" sz="1800" dirty="0" smtClean="0"/>
              <a:t> Name</a:t>
            </a:r>
          </a:p>
          <a:p>
            <a:pPr lvl="1"/>
            <a:r>
              <a:rPr lang="en-US" sz="1800" dirty="0" smtClean="0"/>
              <a:t>Address</a:t>
            </a:r>
          </a:p>
          <a:p>
            <a:pPr lvl="1"/>
            <a:r>
              <a:rPr lang="en-US" sz="1800" dirty="0" smtClean="0"/>
              <a:t>Telephone number</a:t>
            </a:r>
          </a:p>
          <a:p>
            <a:pPr lvl="1"/>
            <a:r>
              <a:rPr lang="en-US" sz="1800" dirty="0" smtClean="0"/>
              <a:t>Month, </a:t>
            </a:r>
            <a:r>
              <a:rPr lang="en-US" sz="1800" dirty="0"/>
              <a:t>day, and year for the opening and closing of </a:t>
            </a:r>
            <a:r>
              <a:rPr lang="en-US" sz="1800" dirty="0" smtClean="0"/>
              <a:t>school</a:t>
            </a:r>
          </a:p>
          <a:p>
            <a:pPr lvl="1"/>
            <a:r>
              <a:rPr lang="en-US" sz="1800" dirty="0"/>
              <a:t>S</a:t>
            </a:r>
            <a:r>
              <a:rPr lang="en-US" sz="1800" dirty="0" smtClean="0"/>
              <a:t>pecific </a:t>
            </a:r>
            <a:r>
              <a:rPr lang="en-US" sz="1800" dirty="0"/>
              <a:t>and total number of days of </a:t>
            </a:r>
            <a:r>
              <a:rPr lang="en-US" sz="1800" dirty="0" smtClean="0"/>
              <a:t>instruction</a:t>
            </a:r>
          </a:p>
          <a:p>
            <a:pPr lvl="1"/>
            <a:r>
              <a:rPr lang="en-US" sz="1800" dirty="0"/>
              <a:t>T</a:t>
            </a:r>
            <a:r>
              <a:rPr lang="en-US" sz="1800" dirty="0" smtClean="0"/>
              <a:t>otal </a:t>
            </a:r>
            <a:r>
              <a:rPr lang="en-US" sz="1800" dirty="0"/>
              <a:t>number of hours a school is open for student </a:t>
            </a:r>
            <a:r>
              <a:rPr lang="en-US" sz="1800" dirty="0" smtClean="0"/>
              <a:t>attendance</a:t>
            </a:r>
          </a:p>
          <a:p>
            <a:pPr lvl="1"/>
            <a:r>
              <a:rPr lang="en-US" sz="1800" dirty="0" smtClean="0"/>
              <a:t>Holidays</a:t>
            </a:r>
            <a:r>
              <a:rPr lang="en-US" sz="1800" dirty="0"/>
              <a:t>, vacations, and other pertinent events or activities in the schedule for the </a:t>
            </a:r>
            <a:r>
              <a:rPr lang="en-US" sz="1800" dirty="0" smtClean="0"/>
              <a:t>year</a:t>
            </a:r>
            <a:endParaRPr lang="en-US" sz="1800" dirty="0"/>
          </a:p>
          <a:p>
            <a:r>
              <a:rPr lang="en-US" sz="1800" dirty="0"/>
              <a:t>D</a:t>
            </a:r>
            <a:r>
              <a:rPr lang="en-US" sz="1800" dirty="0" smtClean="0"/>
              <a:t>istribute </a:t>
            </a:r>
            <a:r>
              <a:rPr lang="en-US" sz="1800" dirty="0"/>
              <a:t>its written calendar annually to </a:t>
            </a:r>
            <a:r>
              <a:rPr lang="en-US" sz="1800" dirty="0" smtClean="0"/>
              <a:t>placing agencies and parents</a:t>
            </a:r>
            <a:endParaRPr lang="en-US" sz="1800" dirty="0"/>
          </a:p>
          <a:p>
            <a:r>
              <a:rPr lang="en-US" sz="1800" dirty="0"/>
              <a:t>Provide at least 180 days of instruction per year</a:t>
            </a:r>
          </a:p>
          <a:p>
            <a:r>
              <a:rPr lang="en-US" sz="1800" dirty="0" smtClean="0"/>
              <a:t>A </a:t>
            </a:r>
            <a:r>
              <a:rPr lang="en-US" sz="1800" dirty="0"/>
              <a:t>school </a:t>
            </a:r>
            <a:r>
              <a:rPr lang="en-US" sz="1800" dirty="0" smtClean="0"/>
              <a:t>shall </a:t>
            </a:r>
            <a:r>
              <a:rPr lang="en-US" sz="1800" dirty="0"/>
              <a:t>be open for student attendance for a minimum of: </a:t>
            </a:r>
          </a:p>
          <a:p>
            <a:pPr lvl="1"/>
            <a:r>
              <a:rPr lang="en-US" sz="1800" dirty="0" smtClean="0"/>
              <a:t>1,080 </a:t>
            </a:r>
            <a:r>
              <a:rPr lang="en-US" sz="1800" dirty="0"/>
              <a:t>hours in a school year for elementary schools and </a:t>
            </a:r>
            <a:r>
              <a:rPr lang="en-US" sz="1800" dirty="0" err="1"/>
              <a:t>nongraded</a:t>
            </a:r>
            <a:r>
              <a:rPr lang="en-US" sz="1800" dirty="0"/>
              <a:t> educational programs; and </a:t>
            </a:r>
          </a:p>
          <a:p>
            <a:pPr lvl="1"/>
            <a:r>
              <a:rPr lang="en-US" sz="1800" dirty="0" smtClean="0"/>
              <a:t>1,170 </a:t>
            </a:r>
            <a:r>
              <a:rPr lang="en-US" sz="1800" dirty="0"/>
              <a:t>hours in a school year for secondary schools. </a:t>
            </a:r>
          </a:p>
          <a:p>
            <a:r>
              <a:rPr lang="en-US" sz="1800" dirty="0" smtClean="0"/>
              <a:t>The </a:t>
            </a:r>
            <a:r>
              <a:rPr lang="en-US" sz="1800" dirty="0"/>
              <a:t>Department may grant a waiver of the length of the school year for natural disasters, civil disasters, or severe weather conditions. </a:t>
            </a:r>
          </a:p>
          <a:p>
            <a:pPr marL="0" indent="0">
              <a:buNone/>
            </a:pPr>
            <a:endParaRPr lang="en-US" sz="1800"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61570028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Calendar- Type II</a:t>
            </a:r>
            <a:endParaRPr lang="en-US" dirty="0"/>
          </a:p>
        </p:txBody>
      </p:sp>
      <p:sp>
        <p:nvSpPr>
          <p:cNvPr id="3" name="Content Placeholder 2"/>
          <p:cNvSpPr>
            <a:spLocks noGrp="1"/>
          </p:cNvSpPr>
          <p:nvPr>
            <p:ph idx="1"/>
          </p:nvPr>
        </p:nvSpPr>
        <p:spPr/>
        <p:txBody>
          <a:bodyPr>
            <a:normAutofit lnSpcReduction="10000"/>
          </a:bodyPr>
          <a:lstStyle/>
          <a:p>
            <a:r>
              <a:rPr lang="en-US" dirty="0"/>
              <a:t>A school shall develop a written calendar of the school year that includes the same days in the school year that the local school system is open and may include additional days. </a:t>
            </a:r>
            <a:endParaRPr lang="en-US" dirty="0" smtClean="0"/>
          </a:p>
          <a:p>
            <a:endParaRPr lang="en-US" dirty="0" smtClean="0"/>
          </a:p>
          <a:p>
            <a:r>
              <a:rPr lang="en-US" dirty="0" smtClean="0"/>
              <a:t>A </a:t>
            </a:r>
            <a:r>
              <a:rPr lang="en-US" dirty="0"/>
              <a:t>school shall distribute the calendar of its school year annually to the parents and representatives of the placing agency or agencies of the students enrolled. </a:t>
            </a:r>
          </a:p>
          <a:p>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98668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smtClean="0"/>
              <a:t>CHRC Monitoring</a:t>
            </a:r>
            <a:br>
              <a:rPr lang="en-US" dirty="0" smtClean="0"/>
            </a:br>
            <a:r>
              <a:rPr lang="en-US" dirty="0" smtClean="0"/>
              <a:t>Acceptable Documentation</a:t>
            </a:r>
            <a:endParaRPr lang="en-US" dirty="0"/>
          </a:p>
        </p:txBody>
      </p:sp>
      <p:sp>
        <p:nvSpPr>
          <p:cNvPr id="40963" name="Content Placeholder 2"/>
          <p:cNvSpPr>
            <a:spLocks noGrp="1"/>
          </p:cNvSpPr>
          <p:nvPr>
            <p:ph idx="1"/>
          </p:nvPr>
        </p:nvSpPr>
        <p:spPr>
          <a:xfrm>
            <a:off x="301625" y="1527175"/>
            <a:ext cx="8504238" cy="4572000"/>
          </a:xfrm>
        </p:spPr>
        <p:txBody>
          <a:bodyPr>
            <a:normAutofit fontScale="85000" lnSpcReduction="20000"/>
          </a:bodyPr>
          <a:lstStyle/>
          <a:p>
            <a:r>
              <a:rPr lang="en-US" altLang="en-US" dirty="0" smtClean="0"/>
              <a:t>The original or a copy of completed Disclosure Section of the Application for Criminal History Records Check </a:t>
            </a:r>
          </a:p>
          <a:p>
            <a:pPr>
              <a:buFont typeface="Wingdings 2" pitchFamily="18" charset="2"/>
              <a:buNone/>
            </a:pPr>
            <a:endParaRPr lang="en-US" altLang="en-US" dirty="0" smtClean="0"/>
          </a:p>
          <a:p>
            <a:r>
              <a:rPr lang="en-US" altLang="en-US" dirty="0" smtClean="0"/>
              <a:t> The original or a copy of the completed Acknowledgement of Receipt of an Application for a Criminal History Records Check </a:t>
            </a:r>
          </a:p>
          <a:p>
            <a:pPr>
              <a:buFont typeface="Wingdings 2" pitchFamily="18" charset="2"/>
              <a:buNone/>
            </a:pPr>
            <a:endParaRPr lang="en-US" altLang="en-US" dirty="0" smtClean="0"/>
          </a:p>
          <a:p>
            <a:r>
              <a:rPr lang="en-US" altLang="en-US" dirty="0" smtClean="0"/>
              <a:t>A copy of the completed </a:t>
            </a:r>
            <a:r>
              <a:rPr lang="en-US" altLang="en-US" dirty="0" smtClean="0"/>
              <a:t>360</a:t>
            </a:r>
            <a:r>
              <a:rPr lang="en-US" altLang="en-US" dirty="0" smtClean="0"/>
              <a:t>-day </a:t>
            </a:r>
            <a:r>
              <a:rPr lang="en-US" altLang="en-US" dirty="0" smtClean="0"/>
              <a:t>waiver </a:t>
            </a:r>
            <a:r>
              <a:rPr lang="en-US" altLang="en-US" dirty="0" smtClean="0"/>
              <a:t>application</a:t>
            </a:r>
          </a:p>
          <a:p>
            <a:pPr marL="0" indent="0">
              <a:buNone/>
            </a:pPr>
            <a:endParaRPr lang="en-US" altLang="en-US" dirty="0" smtClean="0"/>
          </a:p>
          <a:p>
            <a:r>
              <a:rPr lang="en-US" altLang="en-US" dirty="0" smtClean="0"/>
              <a:t>Form available on the website: Criminal History Records Check Documentation in Nonpublic Schools</a:t>
            </a:r>
            <a:endParaRPr lang="en-US" altLang="en-US" dirty="0" smtClean="0"/>
          </a:p>
          <a:p>
            <a:endParaRPr lang="en-US" altLang="en-US" dirty="0" smtClean="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68782176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Calendar- Type III</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Includes </a:t>
            </a:r>
            <a:r>
              <a:rPr lang="en-US" dirty="0"/>
              <a:t>the month, day, and year for the opening and closing of the school, and the specific and total number of days of </a:t>
            </a:r>
            <a:r>
              <a:rPr lang="en-US" dirty="0" smtClean="0"/>
              <a:t>instruction</a:t>
            </a:r>
          </a:p>
          <a:p>
            <a:endParaRPr lang="en-US" dirty="0" smtClean="0"/>
          </a:p>
          <a:p>
            <a:r>
              <a:rPr lang="en-US" dirty="0" smtClean="0"/>
              <a:t>Provide </a:t>
            </a:r>
            <a:r>
              <a:rPr lang="en-US" dirty="0"/>
              <a:t>at least 180 days of instruction per </a:t>
            </a:r>
            <a:r>
              <a:rPr lang="en-US" dirty="0" smtClean="0"/>
              <a:t>year</a:t>
            </a:r>
          </a:p>
          <a:p>
            <a:endParaRPr lang="en-US" dirty="0" smtClean="0"/>
          </a:p>
          <a:p>
            <a:r>
              <a:rPr lang="en-US" dirty="0" smtClean="0"/>
              <a:t>Distribute </a:t>
            </a:r>
            <a:r>
              <a:rPr lang="en-US" dirty="0"/>
              <a:t>the written calendar to the representatives of agencies placing students in the school or to the parents of students enrolled, as applicable</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1323582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of the School Day- Type I</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schedule </a:t>
            </a:r>
            <a:r>
              <a:rPr lang="en-US" dirty="0" smtClean="0"/>
              <a:t>must include </a:t>
            </a:r>
            <a:r>
              <a:rPr lang="en-US" dirty="0"/>
              <a:t>beginning and end of the school day </a:t>
            </a:r>
            <a:endParaRPr lang="en-US" dirty="0" smtClean="0"/>
          </a:p>
          <a:p>
            <a:r>
              <a:rPr lang="en-US" dirty="0" smtClean="0"/>
              <a:t>Distribute </a:t>
            </a:r>
            <a:r>
              <a:rPr lang="en-US" dirty="0"/>
              <a:t>annually </a:t>
            </a:r>
            <a:r>
              <a:rPr lang="en-US" dirty="0" smtClean="0"/>
              <a:t>to placing agencies and parents </a:t>
            </a:r>
            <a:endParaRPr lang="en-US" dirty="0"/>
          </a:p>
          <a:p>
            <a:r>
              <a:rPr lang="en-US" dirty="0" smtClean="0"/>
              <a:t>A </a:t>
            </a:r>
            <a:r>
              <a:rPr lang="en-US" dirty="0"/>
              <a:t>school providing a general education program shall provide instruction at least 4 hours a day, Monday through Friday, exclusive of holidays, vacation days, and any other pertinent events or </a:t>
            </a:r>
            <a:r>
              <a:rPr lang="en-US" dirty="0" smtClean="0"/>
              <a:t>activities</a:t>
            </a:r>
            <a:endParaRPr lang="en-US" dirty="0"/>
          </a:p>
          <a:p>
            <a:r>
              <a:rPr lang="en-US" dirty="0" smtClean="0"/>
              <a:t> </a:t>
            </a:r>
            <a:r>
              <a:rPr lang="en-US" dirty="0"/>
              <a:t>In a school providing a special education program, the total hours in a school week shall be sufficient to implement each student's </a:t>
            </a:r>
            <a:r>
              <a:rPr lang="en-US" dirty="0" smtClean="0"/>
              <a:t>IEP </a:t>
            </a:r>
            <a:endParaRPr lang="en-US" dirty="0"/>
          </a:p>
          <a:p>
            <a:r>
              <a:rPr lang="en-US" dirty="0" smtClean="0"/>
              <a:t>In </a:t>
            </a:r>
            <a:r>
              <a:rPr lang="en-US" dirty="0"/>
              <a:t>a nursery school providing an educational program, other than a special education program, the length of the school day may not exceed 6 hours. </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5611783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of the School Day- Type II</a:t>
            </a:r>
            <a:endParaRPr lang="en-US" dirty="0"/>
          </a:p>
        </p:txBody>
      </p:sp>
      <p:sp>
        <p:nvSpPr>
          <p:cNvPr id="3" name="Content Placeholder 2"/>
          <p:cNvSpPr>
            <a:spLocks noGrp="1"/>
          </p:cNvSpPr>
          <p:nvPr>
            <p:ph idx="1"/>
          </p:nvPr>
        </p:nvSpPr>
        <p:spPr/>
        <p:txBody>
          <a:bodyPr>
            <a:normAutofit fontScale="92500"/>
          </a:bodyPr>
          <a:lstStyle/>
          <a:p>
            <a:r>
              <a:rPr lang="en-US" dirty="0"/>
              <a:t>The hours of the school day shall be the same as that of the public school. </a:t>
            </a:r>
          </a:p>
          <a:p>
            <a:r>
              <a:rPr lang="en-US" dirty="0" smtClean="0"/>
              <a:t>A </a:t>
            </a:r>
            <a:r>
              <a:rPr lang="en-US" dirty="0"/>
              <a:t>school shall develop a written schedule of the school day, including the beginning and end of the school day, and other important periods. </a:t>
            </a:r>
          </a:p>
          <a:p>
            <a:r>
              <a:rPr lang="en-US" dirty="0" smtClean="0"/>
              <a:t>A </a:t>
            </a:r>
            <a:r>
              <a:rPr lang="en-US" dirty="0"/>
              <a:t>school shall distribute the schedule of its school day annually to the parents and representatives of agencies placing students in the school. </a:t>
            </a:r>
          </a:p>
          <a:p>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6649393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Schedule of the School Day- Type III</a:t>
            </a:r>
            <a:endParaRPr lang="en-US" dirty="0"/>
          </a:p>
        </p:txBody>
      </p:sp>
      <p:sp>
        <p:nvSpPr>
          <p:cNvPr id="3" name="Content Placeholder 2"/>
          <p:cNvSpPr>
            <a:spLocks noGrp="1"/>
          </p:cNvSpPr>
          <p:nvPr>
            <p:ph idx="1"/>
          </p:nvPr>
        </p:nvSpPr>
        <p:spPr/>
        <p:txBody>
          <a:bodyPr>
            <a:normAutofit fontScale="92500" lnSpcReduction="20000"/>
          </a:bodyPr>
          <a:lstStyle/>
          <a:p>
            <a:r>
              <a:rPr lang="en-US" dirty="0"/>
              <a:t>Develop a written schedule of the school day including the beginning and end of the school day and other important </a:t>
            </a:r>
            <a:r>
              <a:rPr lang="en-US" dirty="0" smtClean="0"/>
              <a:t>periods </a:t>
            </a:r>
            <a:endParaRPr lang="en-US" dirty="0"/>
          </a:p>
          <a:p>
            <a:r>
              <a:rPr lang="en-US" dirty="0" smtClean="0"/>
              <a:t>Distribute </a:t>
            </a:r>
            <a:r>
              <a:rPr lang="en-US" dirty="0"/>
              <a:t>the schedule </a:t>
            </a:r>
            <a:r>
              <a:rPr lang="en-US" dirty="0" smtClean="0"/>
              <a:t>to </a:t>
            </a:r>
            <a:r>
              <a:rPr lang="en-US" dirty="0"/>
              <a:t>the representatives of agencies placing students in the school or to the parents of students enrolled, as </a:t>
            </a:r>
            <a:r>
              <a:rPr lang="en-US" dirty="0" smtClean="0"/>
              <a:t>applicable </a:t>
            </a:r>
            <a:endParaRPr lang="en-US" dirty="0"/>
          </a:p>
          <a:p>
            <a:r>
              <a:rPr lang="en-US" dirty="0" smtClean="0"/>
              <a:t>Operate </a:t>
            </a:r>
            <a:r>
              <a:rPr lang="en-US" dirty="0"/>
              <a:t>for at least 3 clock hours a day exclusive of time scheduled for </a:t>
            </a:r>
            <a:r>
              <a:rPr lang="en-US" dirty="0" smtClean="0"/>
              <a:t>meals </a:t>
            </a:r>
            <a:endParaRPr lang="en-US" dirty="0"/>
          </a:p>
          <a:p>
            <a:r>
              <a:rPr lang="en-US" dirty="0" smtClean="0"/>
              <a:t>Be </a:t>
            </a:r>
            <a:r>
              <a:rPr lang="en-US" dirty="0"/>
              <a:t>in session 5 days a week except for holidays, vacations, and other pertinent events or activities. </a:t>
            </a:r>
          </a:p>
          <a:p>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805306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Size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3499" y="1417638"/>
            <a:ext cx="6636543" cy="4424362"/>
          </a:xfrm>
        </p:spPr>
      </p:pic>
    </p:spTree>
    <p:extLst>
      <p:ext uri="{BB962C8B-B14F-4D97-AF65-F5344CB8AC3E}">
        <p14:creationId xmlns:p14="http://schemas.microsoft.com/office/powerpoint/2010/main" val="38539317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to Teacher Ratio</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Type I, II, III General Education: 10:1</a:t>
            </a:r>
          </a:p>
          <a:p>
            <a:r>
              <a:rPr lang="en-US" dirty="0" smtClean="0"/>
              <a:t>Type I General Education: A </a:t>
            </a:r>
            <a:r>
              <a:rPr lang="en-US" dirty="0"/>
              <a:t>school shall assign a full-time aide to each class of students enrolled in a nursery school or </a:t>
            </a:r>
            <a:r>
              <a:rPr lang="en-US" dirty="0" smtClean="0"/>
              <a:t>kindergarten</a:t>
            </a:r>
          </a:p>
          <a:p>
            <a:r>
              <a:rPr lang="en-US" dirty="0" smtClean="0"/>
              <a:t>Type I, II Special Education</a:t>
            </a:r>
            <a:r>
              <a:rPr lang="en-US" dirty="0"/>
              <a:t>: A school shall provide sufficient teachers and other personnel to implement each student's </a:t>
            </a:r>
            <a:r>
              <a:rPr lang="en-US" dirty="0" smtClean="0"/>
              <a:t>IEP</a:t>
            </a:r>
          </a:p>
          <a:p>
            <a:r>
              <a:rPr lang="en-US" dirty="0" smtClean="0"/>
              <a:t>Type I, II Special Education: 6:1 (without aide)/ 9:1 (with aide)/ 7:1 (significant orthopedic impairments with aide)</a:t>
            </a:r>
          </a:p>
          <a:p>
            <a:r>
              <a:rPr lang="en-US" dirty="0" smtClean="0"/>
              <a:t>Residential Special Education: 4:1 (without aide)/ 7:1 (with aide)</a:t>
            </a:r>
          </a:p>
          <a:p>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7223373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Secondary School </a:t>
            </a:r>
            <a:r>
              <a:rPr lang="en-US" dirty="0" smtClean="0"/>
              <a:t>Requirements</a:t>
            </a:r>
            <a:br>
              <a:rPr lang="en-US" dirty="0" smtClean="0"/>
            </a:br>
            <a:r>
              <a:rPr lang="en-US" dirty="0" smtClean="0"/>
              <a:t>COMAR 13A.09.10.16</a:t>
            </a:r>
            <a:endParaRPr lang="en-US" dirty="0"/>
          </a:p>
        </p:txBody>
      </p:sp>
      <p:pic>
        <p:nvPicPr>
          <p:cNvPr id="2050" name="Picture 2" descr="C:\Users\kelly.meadows\AppData\Local\Microsoft\Windows\Temporary Internet Files\Content.IE5\OETXQS43\graduation-cap[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752600"/>
            <a:ext cx="5181600" cy="4515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2533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A secondary school shall be prepared to present as a separate document a current and cumulative transcript of the secondary record of each student for each year of enrollment.</a:t>
            </a:r>
          </a:p>
          <a:p>
            <a:r>
              <a:rPr lang="en-US" dirty="0" smtClean="0"/>
              <a:t>A secondary school shall permanently maintain the original or a legible copy of the secondary school transcript for each student who has been enrolled in the school.</a:t>
            </a:r>
          </a:p>
          <a:p>
            <a:r>
              <a:rPr lang="en-US" dirty="0" smtClean="0"/>
              <a:t>Before a secondary school ceases operation, the legal authority shall file with MSDE, in alphabetical order, the original or legible copy of the transcript for each student enrolled.</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40781902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II- Transcripts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Transcripts must include:</a:t>
            </a:r>
          </a:p>
          <a:p>
            <a:pPr lvl="1"/>
            <a:r>
              <a:rPr lang="en-US" dirty="0" smtClean="0"/>
              <a:t>School name</a:t>
            </a:r>
          </a:p>
          <a:p>
            <a:pPr lvl="1"/>
            <a:r>
              <a:rPr lang="en-US" dirty="0" smtClean="0"/>
              <a:t>School address</a:t>
            </a:r>
          </a:p>
          <a:p>
            <a:pPr lvl="1"/>
            <a:r>
              <a:rPr lang="en-US" dirty="0" smtClean="0"/>
              <a:t>School telephone #</a:t>
            </a:r>
          </a:p>
          <a:p>
            <a:pPr lvl="1"/>
            <a:r>
              <a:rPr lang="en-US" dirty="0" smtClean="0"/>
              <a:t>Student First, Middle and Last name</a:t>
            </a:r>
          </a:p>
          <a:p>
            <a:pPr lvl="1"/>
            <a:r>
              <a:rPr lang="en-US" dirty="0" smtClean="0"/>
              <a:t>Student birth date</a:t>
            </a:r>
          </a:p>
          <a:p>
            <a:pPr lvl="1"/>
            <a:r>
              <a:rPr lang="en-US" dirty="0" smtClean="0"/>
              <a:t>Student home address</a:t>
            </a:r>
          </a:p>
          <a:p>
            <a:pPr lvl="1"/>
            <a:r>
              <a:rPr lang="en-US" dirty="0" smtClean="0"/>
              <a:t>Credits and grades earned in each subject area in each grade</a:t>
            </a:r>
          </a:p>
          <a:p>
            <a:pPr lvl="1"/>
            <a:r>
              <a:rPr lang="en-US" dirty="0" smtClean="0"/>
              <a:t>Code of the meaning of grading system</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495602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II- Transcripts</a:t>
            </a:r>
            <a:endParaRPr lang="en-US" dirty="0"/>
          </a:p>
        </p:txBody>
      </p:sp>
      <p:sp>
        <p:nvSpPr>
          <p:cNvPr id="3" name="Content Placeholder 2"/>
          <p:cNvSpPr>
            <a:spLocks noGrp="1"/>
          </p:cNvSpPr>
          <p:nvPr>
            <p:ph idx="1"/>
          </p:nvPr>
        </p:nvSpPr>
        <p:spPr/>
        <p:txBody>
          <a:bodyPr/>
          <a:lstStyle/>
          <a:p>
            <a:pPr lvl="1"/>
            <a:r>
              <a:rPr lang="en-US" dirty="0" smtClean="0"/>
              <a:t>Designation of transfer credits and name of school originally granting credits</a:t>
            </a:r>
          </a:p>
          <a:p>
            <a:pPr lvl="1"/>
            <a:r>
              <a:rPr lang="en-US" dirty="0" smtClean="0"/>
              <a:t>Date of enrollment in secondary school program</a:t>
            </a:r>
          </a:p>
          <a:p>
            <a:pPr lvl="1"/>
            <a:r>
              <a:rPr lang="en-US" dirty="0" smtClean="0"/>
              <a:t>Date of withdrawal or graduation</a:t>
            </a:r>
          </a:p>
          <a:p>
            <a:pPr lvl="1"/>
            <a:r>
              <a:rPr lang="en-US" dirty="0" smtClean="0"/>
              <a:t>Total days of attendance during each school year</a:t>
            </a:r>
          </a:p>
          <a:p>
            <a:pPr lvl="1"/>
            <a:r>
              <a:rPr lang="en-US" dirty="0" smtClean="0"/>
              <a:t>Summary of service learning hours completed</a:t>
            </a:r>
          </a:p>
          <a:p>
            <a:pPr lvl="1"/>
            <a:r>
              <a:rPr lang="en-US" dirty="0" smtClean="0"/>
              <a:t>Summary of state testing requirements*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42201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Common Errors</a:t>
            </a:r>
            <a:endParaRPr lang="en-US" dirty="0"/>
          </a:p>
        </p:txBody>
      </p:sp>
      <p:sp>
        <p:nvSpPr>
          <p:cNvPr id="43011" name="Content Placeholder 2"/>
          <p:cNvSpPr>
            <a:spLocks noGrp="1"/>
          </p:cNvSpPr>
          <p:nvPr>
            <p:ph idx="1"/>
          </p:nvPr>
        </p:nvSpPr>
        <p:spPr>
          <a:xfrm>
            <a:off x="319881" y="1295400"/>
            <a:ext cx="8504238" cy="4876800"/>
          </a:xfrm>
        </p:spPr>
        <p:txBody>
          <a:bodyPr anchor="ctr">
            <a:noAutofit/>
          </a:bodyPr>
          <a:lstStyle/>
          <a:p>
            <a:endParaRPr lang="en-US" altLang="en-US" sz="2000" dirty="0" smtClean="0"/>
          </a:p>
          <a:p>
            <a:endParaRPr lang="en-US" altLang="en-US" sz="2000" dirty="0" smtClean="0"/>
          </a:p>
          <a:p>
            <a:r>
              <a:rPr lang="en-US" altLang="en-US" sz="2000" dirty="0" smtClean="0"/>
              <a:t>All employees and employers are not included</a:t>
            </a:r>
          </a:p>
          <a:p>
            <a:pPr marL="0" indent="0">
              <a:buNone/>
            </a:pPr>
            <a:endParaRPr lang="en-US" altLang="en-US" sz="2000" dirty="0" smtClean="0"/>
          </a:p>
          <a:p>
            <a:r>
              <a:rPr lang="en-US" altLang="en-US" sz="2000" dirty="0" smtClean="0"/>
              <a:t>School does not use an approved agency to conduct CHRC</a:t>
            </a:r>
          </a:p>
          <a:p>
            <a:pPr marL="0" indent="0">
              <a:buNone/>
            </a:pPr>
            <a:endParaRPr lang="en-US" altLang="en-US" sz="2000" dirty="0" smtClean="0"/>
          </a:p>
          <a:p>
            <a:r>
              <a:rPr lang="en-US" altLang="en-US" sz="2000" dirty="0" smtClean="0"/>
              <a:t>School verifies compliance without both the Federal and State Results having been received</a:t>
            </a:r>
          </a:p>
          <a:p>
            <a:endParaRPr lang="en-US" altLang="en-US" sz="2000" dirty="0" smtClean="0"/>
          </a:p>
          <a:p>
            <a:r>
              <a:rPr lang="en-US" altLang="en-US" sz="2000" dirty="0" smtClean="0"/>
              <a:t>Form not signed by the Chief Officer of the Legal Authority</a:t>
            </a:r>
          </a:p>
          <a:p>
            <a:endParaRPr lang="en-US" altLang="en-US" sz="2000" dirty="0" smtClean="0"/>
          </a:p>
          <a:p>
            <a:r>
              <a:rPr lang="en-US" altLang="en-US" sz="2000" dirty="0" smtClean="0"/>
              <a:t>Incorrect use of #1, #2, or #3 as identified on the form</a:t>
            </a:r>
          </a:p>
          <a:p>
            <a:endParaRPr lang="en-US" altLang="en-US" sz="2000" dirty="0" smtClean="0"/>
          </a:p>
          <a:p>
            <a:r>
              <a:rPr lang="en-US" altLang="en-US" sz="2000" dirty="0" smtClean="0"/>
              <a:t>Results are submitted as documentation</a:t>
            </a:r>
          </a:p>
          <a:p>
            <a:pPr>
              <a:buFont typeface="Wingdings 2" pitchFamily="18" charset="2"/>
              <a:buNone/>
            </a:pPr>
            <a:endParaRPr lang="en-US" altLang="en-US" sz="2000" dirty="0" smtClean="0"/>
          </a:p>
          <a:p>
            <a:r>
              <a:rPr lang="en-US" altLang="en-US" sz="2000" dirty="0" smtClean="0"/>
              <a:t>Inconsistencies/errors in hire and application date</a:t>
            </a:r>
          </a:p>
          <a:p>
            <a:endParaRPr lang="en-US" altLang="en-US" sz="2000" dirty="0" smtClean="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415646435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*Transcript Disclaimer</a:t>
            </a:r>
            <a:endParaRPr lang="en-US" dirty="0"/>
          </a:p>
        </p:txBody>
      </p:sp>
      <p:sp>
        <p:nvSpPr>
          <p:cNvPr id="3" name="Content Placeholder 2"/>
          <p:cNvSpPr>
            <a:spLocks noGrp="1"/>
          </p:cNvSpPr>
          <p:nvPr>
            <p:ph idx="1"/>
          </p:nvPr>
        </p:nvSpPr>
        <p:spPr/>
        <p:txBody>
          <a:bodyPr/>
          <a:lstStyle/>
          <a:p>
            <a:pPr marL="0" indent="0">
              <a:buNone/>
            </a:pPr>
            <a:r>
              <a:rPr lang="en-US" i="1" dirty="0" smtClean="0"/>
              <a:t>"This transcript may not be disseminated to any individual other than the student's legal guardian, service school system, which is ensuring the provision of FAPE, and the resident school system."</a:t>
            </a:r>
            <a:endParaRPr lang="en-US" i="1"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6657152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III Student Progress Report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When a student leaves a Type III program, a progress report that includes the following shall be prepared:</a:t>
            </a:r>
          </a:p>
          <a:p>
            <a:pPr lvl="1"/>
            <a:r>
              <a:rPr lang="en-US" dirty="0" smtClean="0"/>
              <a:t>Performance or grades, or both for each curricular area</a:t>
            </a:r>
          </a:p>
          <a:p>
            <a:pPr lvl="1"/>
            <a:r>
              <a:rPr lang="en-US" dirty="0" smtClean="0"/>
              <a:t>Code for the meaning of the performance/grade</a:t>
            </a:r>
          </a:p>
          <a:p>
            <a:pPr lvl="1"/>
            <a:r>
              <a:rPr lang="en-US" dirty="0" smtClean="0"/>
              <a:t>Date of entry</a:t>
            </a:r>
          </a:p>
          <a:p>
            <a:pPr lvl="1"/>
            <a:r>
              <a:rPr lang="en-US" dirty="0" smtClean="0"/>
              <a:t>Date of withdrawal</a:t>
            </a:r>
          </a:p>
          <a:p>
            <a:pPr lvl="1"/>
            <a:r>
              <a:rPr lang="en-US" dirty="0" smtClean="0"/>
              <a:t>Specific days of attendance</a:t>
            </a:r>
          </a:p>
          <a:p>
            <a:pPr lvl="1"/>
            <a:r>
              <a:rPr lang="en-US" dirty="0" smtClean="0"/>
              <a:t>Hours of instruction in each curricular area at the secondary level</a:t>
            </a:r>
          </a:p>
          <a:p>
            <a:pPr lvl="1"/>
            <a:r>
              <a:rPr lang="en-US" dirty="0" smtClean="0"/>
              <a:t>Recommendations for placement, including referral to spec. ed. if appropriate</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024169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Errors</a:t>
            </a:r>
            <a:endParaRPr lang="en-US" dirty="0"/>
          </a:p>
        </p:txBody>
      </p:sp>
      <p:sp>
        <p:nvSpPr>
          <p:cNvPr id="3" name="Content Placeholder 2"/>
          <p:cNvSpPr>
            <a:spLocks noGrp="1"/>
          </p:cNvSpPr>
          <p:nvPr>
            <p:ph idx="1"/>
          </p:nvPr>
        </p:nvSpPr>
        <p:spPr/>
        <p:txBody>
          <a:bodyPr>
            <a:normAutofit lnSpcReduction="10000"/>
          </a:bodyPr>
          <a:lstStyle/>
          <a:p>
            <a:r>
              <a:rPr lang="en-US" dirty="0" smtClean="0"/>
              <a:t>Missing middle name</a:t>
            </a:r>
          </a:p>
          <a:p>
            <a:r>
              <a:rPr lang="en-US" dirty="0" smtClean="0"/>
              <a:t>Transcript of previous school only </a:t>
            </a:r>
          </a:p>
          <a:p>
            <a:r>
              <a:rPr lang="en-US" dirty="0" smtClean="0"/>
              <a:t>Enrollment into secondary program confused with enrollment into school </a:t>
            </a:r>
          </a:p>
          <a:p>
            <a:r>
              <a:rPr lang="en-US" dirty="0" smtClean="0"/>
              <a:t>Days of attendance missing</a:t>
            </a:r>
          </a:p>
          <a:p>
            <a:r>
              <a:rPr lang="en-US" dirty="0" smtClean="0"/>
              <a:t>Name of transferring school missing</a:t>
            </a:r>
          </a:p>
          <a:p>
            <a:r>
              <a:rPr lang="en-US" dirty="0" smtClean="0"/>
              <a:t>Disclaimer missing</a:t>
            </a:r>
          </a:p>
          <a:p>
            <a:r>
              <a:rPr lang="en-US" dirty="0" smtClean="0"/>
              <a:t>Test Scores missing</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7964916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Education </a:t>
            </a:r>
            <a:r>
              <a:rPr lang="en-US" dirty="0" smtClean="0"/>
              <a:t>Requirements</a:t>
            </a:r>
            <a:br>
              <a:rPr lang="en-US" dirty="0" smtClean="0"/>
            </a:br>
            <a:r>
              <a:rPr lang="en-US" dirty="0" smtClean="0"/>
              <a:t>COMAR 13A.09.10.17</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9858" y="1600200"/>
            <a:ext cx="7564283" cy="4525963"/>
          </a:xfrm>
        </p:spPr>
      </p:pic>
    </p:spTree>
    <p:extLst>
      <p:ext uri="{BB962C8B-B14F-4D97-AF65-F5344CB8AC3E}">
        <p14:creationId xmlns:p14="http://schemas.microsoft.com/office/powerpoint/2010/main" val="26745014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Type I</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a:t>A school that provides nursery school, kindergarten, grades 1—12, or any </a:t>
            </a:r>
            <a:r>
              <a:rPr lang="en-US" dirty="0" smtClean="0"/>
              <a:t>combination of these shall implement the Maryland State Curriculum, </a:t>
            </a:r>
            <a:r>
              <a:rPr lang="en-US" dirty="0"/>
              <a:t>the general education curriculum of a local school system, or both, as applicable, for each subject at each grade or age level as specified on its approval document</a:t>
            </a:r>
            <a:r>
              <a:rPr lang="en-US" dirty="0" smtClean="0"/>
              <a:t>.</a:t>
            </a:r>
          </a:p>
          <a:p>
            <a:pPr marL="0" indent="0">
              <a:buNone/>
            </a:pPr>
            <a:endParaRPr lang="en-US" dirty="0" smtClean="0"/>
          </a:p>
          <a:p>
            <a:r>
              <a:rPr lang="en-US" dirty="0" smtClean="0"/>
              <a:t>When a Maryland State Curriculum is not available, the school MUST use the local school system curriculum (most subjects do not have a Maryland State Curriculum at this time) </a:t>
            </a:r>
          </a:p>
          <a:p>
            <a:pPr marL="0" indent="0">
              <a:buNone/>
            </a:pPr>
            <a:endParaRPr lang="en-US" dirty="0" smtClean="0"/>
          </a:p>
          <a:p>
            <a:r>
              <a:rPr lang="en-US" dirty="0"/>
              <a:t>Teachers are expected to be familiar with the Maryland College and Career Ready Standards (MCCRS)</a:t>
            </a:r>
          </a:p>
          <a:p>
            <a:pPr marL="0" indent="0">
              <a:buNone/>
            </a:pPr>
            <a:endParaRPr lang="en-US" dirty="0" smtClean="0"/>
          </a:p>
          <a:p>
            <a:pPr marL="0" indent="0">
              <a:buNone/>
            </a:pPr>
            <a:endParaRPr lang="en-US" dirty="0" smtClean="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7630937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Curriculum- Type II</a:t>
            </a:r>
            <a:endParaRPr lang="en-US" dirty="0"/>
          </a:p>
        </p:txBody>
      </p:sp>
      <p:sp>
        <p:nvSpPr>
          <p:cNvPr id="3" name="Content Placeholder 2"/>
          <p:cNvSpPr>
            <a:spLocks noGrp="1"/>
          </p:cNvSpPr>
          <p:nvPr>
            <p:ph idx="1"/>
          </p:nvPr>
        </p:nvSpPr>
        <p:spPr/>
        <p:txBody>
          <a:bodyPr/>
          <a:lstStyle/>
          <a:p>
            <a:r>
              <a:rPr lang="en-US" dirty="0" smtClean="0"/>
              <a:t>Implement </a:t>
            </a:r>
            <a:r>
              <a:rPr lang="en-US" dirty="0"/>
              <a:t>the same curriculum as that implemented by the public school in each grade and subject in which it provides instruction to students</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4559735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Mistakes</a:t>
            </a:r>
            <a:endParaRPr lang="en-US" dirty="0"/>
          </a:p>
        </p:txBody>
      </p:sp>
      <p:sp>
        <p:nvSpPr>
          <p:cNvPr id="3" name="Content Placeholder 2"/>
          <p:cNvSpPr>
            <a:spLocks noGrp="1"/>
          </p:cNvSpPr>
          <p:nvPr>
            <p:ph idx="1"/>
          </p:nvPr>
        </p:nvSpPr>
        <p:spPr/>
        <p:txBody>
          <a:bodyPr>
            <a:normAutofit lnSpcReduction="10000"/>
          </a:bodyPr>
          <a:lstStyle/>
          <a:p>
            <a:r>
              <a:rPr lang="en-US" dirty="0" smtClean="0"/>
              <a:t>Local School System curriculum is not available</a:t>
            </a:r>
          </a:p>
          <a:p>
            <a:r>
              <a:rPr lang="en-US" dirty="0" smtClean="0"/>
              <a:t>Local School System curriculum is out of date</a:t>
            </a:r>
          </a:p>
          <a:p>
            <a:r>
              <a:rPr lang="en-US" dirty="0" smtClean="0"/>
              <a:t>Teachers </a:t>
            </a:r>
            <a:r>
              <a:rPr lang="en-US" dirty="0" smtClean="0"/>
              <a:t>cannot identify how to locate the Maryland Career and College Ready Standards (MCCRS)</a:t>
            </a:r>
          </a:p>
          <a:p>
            <a:r>
              <a:rPr lang="en-US" dirty="0" smtClean="0"/>
              <a:t>Teachers do not know the difference between the Common Core State Standards and the MCCRS</a:t>
            </a:r>
            <a:endParaRPr lang="en-US"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1494765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Individualized Education Programs (IEPs)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As a condition of admission, schools shall have a copy of the student’s IEP on file before implementing the student’s educational program</a:t>
            </a:r>
          </a:p>
          <a:p>
            <a:pPr marL="0" indent="-125730">
              <a:buNone/>
            </a:pPr>
            <a:endParaRPr lang="en-US" dirty="0" smtClean="0"/>
          </a:p>
          <a:p>
            <a:r>
              <a:rPr lang="en-US" dirty="0"/>
              <a:t>A</a:t>
            </a:r>
            <a:r>
              <a:rPr lang="en-US" dirty="0" smtClean="0"/>
              <a:t>vailable in the classroom of each student</a:t>
            </a:r>
          </a:p>
          <a:p>
            <a:pPr marL="57150" indent="0">
              <a:buNone/>
            </a:pPr>
            <a:endParaRPr lang="en-US" dirty="0" smtClean="0"/>
          </a:p>
          <a:p>
            <a:r>
              <a:rPr lang="en-US" dirty="0"/>
              <a:t>S</a:t>
            </a:r>
            <a:r>
              <a:rPr lang="en-US" dirty="0" smtClean="0"/>
              <a:t>chool shall provide special education and related services consistent with each student’s IEP developed through the Local School System's (LSS’s) IEP team</a:t>
            </a:r>
          </a:p>
          <a:p>
            <a:pPr marL="57150" indent="0">
              <a:buNone/>
            </a:pPr>
            <a:endParaRPr lang="en-US" dirty="0" smtClean="0"/>
          </a:p>
          <a:p>
            <a:r>
              <a:rPr lang="en-US" dirty="0"/>
              <a:t>S</a:t>
            </a:r>
            <a:r>
              <a:rPr lang="en-US" dirty="0" smtClean="0"/>
              <a:t>chool shall maintain policies and procedures approved by the placing LSS regarding related services that were not provided as specified on the IEP</a:t>
            </a:r>
          </a:p>
        </p:txBody>
      </p:sp>
      <p:sp>
        <p:nvSpPr>
          <p:cNvPr id="4" name="Footer Placeholder 3"/>
          <p:cNvSpPr>
            <a:spLocks noGrp="1"/>
          </p:cNvSpPr>
          <p:nvPr>
            <p:ph type="ftr" sz="quarter" idx="11"/>
          </p:nvPr>
        </p:nvSpPr>
        <p:spPr/>
        <p:txBody>
          <a:bodyPr/>
          <a:lstStyle/>
          <a:p>
            <a:fld id="{B3F5BE4F-43CC-48D0-BCB8-9502851181B5}" type="slidenum">
              <a:rPr lang="en-US" smtClean="0"/>
              <a:pPr/>
              <a:t>87</a:t>
            </a:fld>
            <a:endParaRPr lang="en-US" dirty="0"/>
          </a:p>
        </p:txBody>
      </p:sp>
      <p:pic>
        <p:nvPicPr>
          <p:cNvPr id="5" name="Picture 4"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8085290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IEPs</a:t>
            </a:r>
            <a:endParaRPr lang="en-US" dirty="0"/>
          </a:p>
        </p:txBody>
      </p:sp>
      <p:sp>
        <p:nvSpPr>
          <p:cNvPr id="3" name="Content Placeholder 2"/>
          <p:cNvSpPr>
            <a:spLocks noGrp="1"/>
          </p:cNvSpPr>
          <p:nvPr>
            <p:ph idx="1"/>
          </p:nvPr>
        </p:nvSpPr>
        <p:spPr/>
        <p:txBody>
          <a:bodyPr>
            <a:normAutofit/>
          </a:bodyPr>
          <a:lstStyle/>
          <a:p>
            <a:r>
              <a:rPr lang="en-US" sz="2600" dirty="0"/>
              <a:t>P</a:t>
            </a:r>
            <a:r>
              <a:rPr lang="en-US" sz="2600" dirty="0" smtClean="0"/>
              <a:t>rovide special education and related services to include an organized program of instruction in English language arts, math, science, social studies, and other curricular areas, as appropriate.</a:t>
            </a:r>
          </a:p>
          <a:p>
            <a:pPr lvl="1"/>
            <a:endParaRPr lang="en-US" sz="1000" dirty="0"/>
          </a:p>
          <a:p>
            <a:pPr lvl="3"/>
            <a:r>
              <a:rPr lang="en-US" sz="2400" i="1" dirty="0" smtClean="0"/>
              <a:t>Special Note about Physical Education</a:t>
            </a:r>
            <a:r>
              <a:rPr lang="en-US" sz="2400" dirty="0" smtClean="0"/>
              <a:t>:  Federal regulation, 34C.F.R §300.108 states, “Physical Education services, specially designed if necessary, must be made available to every child with a disability receiving a free and appropriate public education.” </a:t>
            </a:r>
          </a:p>
          <a:p>
            <a:pPr marL="594360" lvl="2" indent="0">
              <a:buNone/>
            </a:pPr>
            <a:endParaRPr lang="en-US" dirty="0"/>
          </a:p>
        </p:txBody>
      </p:sp>
      <p:sp>
        <p:nvSpPr>
          <p:cNvPr id="4" name="Footer Placeholder 3"/>
          <p:cNvSpPr>
            <a:spLocks noGrp="1"/>
          </p:cNvSpPr>
          <p:nvPr>
            <p:ph type="ftr" sz="quarter" idx="11"/>
          </p:nvPr>
        </p:nvSpPr>
        <p:spPr/>
        <p:txBody>
          <a:bodyPr/>
          <a:lstStyle/>
          <a:p>
            <a:fld id="{BD9D1E0F-A59F-4C9F-83F9-A2C42C5EEBF9}" type="slidenum">
              <a:rPr lang="en-US" smtClean="0"/>
              <a:pPr/>
              <a:t>88</a:t>
            </a:fld>
            <a:endParaRPr lang="en-US" dirty="0"/>
          </a:p>
        </p:txBody>
      </p:sp>
      <p:pic>
        <p:nvPicPr>
          <p:cNvPr id="5" name="Picture 4"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52190927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a:t>
            </a:r>
            <a:r>
              <a:rPr lang="en-US" dirty="0" smtClean="0"/>
              <a:t>Errors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Service </a:t>
            </a:r>
            <a:r>
              <a:rPr lang="en-US" dirty="0"/>
              <a:t>provided by a service provider not indicated on the </a:t>
            </a:r>
            <a:r>
              <a:rPr lang="en-US" dirty="0" smtClean="0"/>
              <a:t>IEP</a:t>
            </a:r>
            <a:endParaRPr lang="en-US" dirty="0"/>
          </a:p>
          <a:p>
            <a:r>
              <a:rPr lang="en-US" dirty="0"/>
              <a:t>Service school is </a:t>
            </a:r>
            <a:r>
              <a:rPr lang="en-US" dirty="0" smtClean="0"/>
              <a:t>incorrect</a:t>
            </a:r>
            <a:endParaRPr lang="en-US" dirty="0"/>
          </a:p>
          <a:p>
            <a:r>
              <a:rPr lang="en-US" dirty="0"/>
              <a:t>IEP requires some services to be implemented in general education </a:t>
            </a:r>
            <a:r>
              <a:rPr lang="en-US" dirty="0" smtClean="0"/>
              <a:t>setting</a:t>
            </a:r>
            <a:endParaRPr lang="en-US" dirty="0"/>
          </a:p>
          <a:p>
            <a:r>
              <a:rPr lang="en-US" dirty="0"/>
              <a:t>Related service hours and Special Education service hours do not = total hours available in school week</a:t>
            </a:r>
          </a:p>
          <a:p>
            <a:r>
              <a:rPr lang="en-US" dirty="0"/>
              <a:t>Students enrolled with IEP services that the school is unable to provide </a:t>
            </a:r>
            <a:endParaRPr lang="en-US" sz="2800" dirty="0"/>
          </a:p>
          <a:p>
            <a:r>
              <a:rPr lang="en-US" dirty="0" smtClean="0"/>
              <a:t>Documentation </a:t>
            </a:r>
            <a:r>
              <a:rPr lang="en-US" dirty="0"/>
              <a:t>is not reported to the </a:t>
            </a:r>
            <a:r>
              <a:rPr lang="en-US" dirty="0" smtClean="0"/>
              <a:t>LSSs</a:t>
            </a:r>
            <a:endParaRPr lang="en-US" dirty="0"/>
          </a:p>
        </p:txBody>
      </p:sp>
      <p:sp>
        <p:nvSpPr>
          <p:cNvPr id="4" name="Footer Placeholder 3"/>
          <p:cNvSpPr>
            <a:spLocks noGrp="1"/>
          </p:cNvSpPr>
          <p:nvPr>
            <p:ph type="ftr" sz="quarter" idx="11"/>
          </p:nvPr>
        </p:nvSpPr>
        <p:spPr/>
        <p:txBody>
          <a:bodyPr/>
          <a:lstStyle/>
          <a:p>
            <a:fld id="{70FAC0D9-3071-40F7-8F28-AEC274B4549E}" type="slidenum">
              <a:rPr lang="en-US" smtClean="0"/>
              <a:pPr/>
              <a:t>89</a:t>
            </a:fld>
            <a:endParaRPr lang="en-US" dirty="0"/>
          </a:p>
        </p:txBody>
      </p:sp>
      <p:pic>
        <p:nvPicPr>
          <p:cNvPr id="5" name="Picture 4"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89073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1752" y="228600"/>
            <a:ext cx="8534400" cy="838200"/>
          </a:xfrm>
        </p:spPr>
        <p:txBody>
          <a:bodyPr>
            <a:normAutofit fontScale="90000"/>
          </a:bodyPr>
          <a:lstStyle/>
          <a:p>
            <a:r>
              <a:rPr lang="en-US" dirty="0" smtClean="0"/>
              <a:t>Regulations that Guide Student Referrals &amp; Admission</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5120053"/>
              </p:ext>
            </p:extLst>
          </p:nvPr>
        </p:nvGraphicFramePr>
        <p:xfrm>
          <a:off x="457200" y="1752600"/>
          <a:ext cx="82296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C:\Users\cwells\Pictures\Microsoft Clip Organizer\MSDE_LOGO_300dpi_F.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117895"/>
            <a:ext cx="1219200" cy="533400"/>
          </a:xfrm>
          <a:prstGeom prst="rect">
            <a:avLst/>
          </a:prstGeom>
          <a:noFill/>
          <a:ln>
            <a:noFill/>
          </a:ln>
        </p:spPr>
      </p:pic>
    </p:spTree>
    <p:extLst>
      <p:ext uri="{BB962C8B-B14F-4D97-AF65-F5344CB8AC3E}">
        <p14:creationId xmlns:p14="http://schemas.microsoft.com/office/powerpoint/2010/main" val="96926170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ctrTitle"/>
          </p:nvPr>
        </p:nvSpPr>
        <p:spPr>
          <a:xfrm>
            <a:off x="838200" y="762000"/>
            <a:ext cx="7696200" cy="2057400"/>
          </a:xfrm>
        </p:spPr>
        <p:txBody>
          <a:bodyPr/>
          <a:lstStyle/>
          <a:p>
            <a:pPr eaLnBrk="1" hangingPunct="1"/>
            <a:r>
              <a:rPr lang="en-US" altLang="en-US" dirty="0" smtClean="0"/>
              <a:t>Related Services </a:t>
            </a:r>
            <a:r>
              <a:rPr lang="en-US" altLang="en-US" dirty="0" smtClean="0"/>
              <a:t>Documentation</a:t>
            </a:r>
            <a:br>
              <a:rPr lang="en-US" altLang="en-US" dirty="0" smtClean="0"/>
            </a:br>
            <a:r>
              <a:rPr lang="en-US" altLang="en-US" dirty="0" smtClean="0"/>
              <a:t>.</a:t>
            </a:r>
            <a:endParaRPr lang="en-US" altLang="en-US"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2000" y="2133600"/>
            <a:ext cx="5080000" cy="3810000"/>
          </a:xfrm>
          <a:prstGeom prst="rect">
            <a:avLst/>
          </a:prstGeom>
        </p:spPr>
      </p:pic>
    </p:spTree>
    <p:extLst>
      <p:ext uri="{BB962C8B-B14F-4D97-AF65-F5344CB8AC3E}">
        <p14:creationId xmlns:p14="http://schemas.microsoft.com/office/powerpoint/2010/main" val="35271946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pPr eaLnBrk="1" hangingPunct="1"/>
            <a:r>
              <a:rPr lang="en-US" altLang="en-US" dirty="0" smtClean="0"/>
              <a:t>Key Information</a:t>
            </a:r>
          </a:p>
        </p:txBody>
      </p:sp>
      <p:sp>
        <p:nvSpPr>
          <p:cNvPr id="6147" name="Content Placeholder 4"/>
          <p:cNvSpPr>
            <a:spLocks noGrp="1"/>
          </p:cNvSpPr>
          <p:nvPr>
            <p:ph idx="1"/>
          </p:nvPr>
        </p:nvSpPr>
        <p:spPr>
          <a:xfrm>
            <a:off x="321468" y="1447800"/>
            <a:ext cx="8501063" cy="4648200"/>
          </a:xfrm>
        </p:spPr>
        <p:txBody>
          <a:bodyPr>
            <a:normAutofit/>
          </a:bodyPr>
          <a:lstStyle/>
          <a:p>
            <a:pPr eaLnBrk="1" hangingPunct="1"/>
            <a:r>
              <a:rPr lang="en-US" altLang="en-US" sz="2200" dirty="0" smtClean="0"/>
              <a:t>Regulations Require:</a:t>
            </a:r>
          </a:p>
          <a:p>
            <a:pPr lvl="1" eaLnBrk="1" hangingPunct="1"/>
            <a:r>
              <a:rPr lang="en-US" altLang="en-US" sz="2200" dirty="0" smtClean="0"/>
              <a:t>The school to provide special education and related services, as applicable, consistent with each students IEP developed through the local school system (LSS)</a:t>
            </a:r>
          </a:p>
          <a:p>
            <a:pPr lvl="1" eaLnBrk="1" hangingPunct="1"/>
            <a:r>
              <a:rPr lang="en-US" altLang="en-US" sz="2200" dirty="0" smtClean="0"/>
              <a:t>The school is to implement the IEP approved by the LSS for each student enrolled for each year</a:t>
            </a:r>
          </a:p>
          <a:p>
            <a:pPr eaLnBrk="1" hangingPunct="1"/>
            <a:r>
              <a:rPr lang="en-US" altLang="en-US" sz="2200" dirty="0" smtClean="0"/>
              <a:t>What does this </a:t>
            </a:r>
            <a:r>
              <a:rPr lang="en-US" altLang="en-US" sz="2200" dirty="0" smtClean="0"/>
              <a:t>mean?</a:t>
            </a:r>
            <a:endParaRPr lang="en-US" altLang="en-US" sz="2200" dirty="0" smtClean="0"/>
          </a:p>
          <a:p>
            <a:pPr lvl="1" eaLnBrk="1" hangingPunct="1"/>
            <a:r>
              <a:rPr lang="en-US" altLang="en-US" sz="2200" dirty="0" smtClean="0"/>
              <a:t>IEP must be developed in collaboration with the LSS</a:t>
            </a:r>
          </a:p>
          <a:p>
            <a:pPr lvl="1" eaLnBrk="1" hangingPunct="1"/>
            <a:r>
              <a:rPr lang="en-US" altLang="en-US" sz="2200" dirty="0" smtClean="0"/>
              <a:t>IEP must be current and establish frequency, duration, and provider for related services</a:t>
            </a:r>
          </a:p>
          <a:p>
            <a:pPr lvl="1" eaLnBrk="1" hangingPunct="1"/>
            <a:r>
              <a:rPr lang="en-US" altLang="en-US" sz="2200" dirty="0" smtClean="0"/>
              <a:t>Services must be provided and documented as per </a:t>
            </a:r>
            <a:br>
              <a:rPr lang="en-US" altLang="en-US" sz="2200" dirty="0" smtClean="0"/>
            </a:br>
            <a:r>
              <a:rPr lang="en-US" altLang="en-US" sz="2200" dirty="0" smtClean="0"/>
              <a:t>the IEP</a:t>
            </a:r>
          </a:p>
          <a:p>
            <a:pPr lvl="1" eaLnBrk="1" hangingPunct="1"/>
            <a:endParaRPr lang="en-US" altLang="en-US" sz="2200" dirty="0" smtClean="0"/>
          </a:p>
          <a:p>
            <a:pPr lvl="1" eaLnBrk="1" hangingPunct="1"/>
            <a:endParaRPr lang="en-US" altLang="en-US" sz="2200" dirty="0" smtClean="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0709015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dirty="0" smtClean="0"/>
              <a:t>Key Information</a:t>
            </a:r>
          </a:p>
        </p:txBody>
      </p:sp>
      <p:sp>
        <p:nvSpPr>
          <p:cNvPr id="8195" name="Content Placeholder 2"/>
          <p:cNvSpPr>
            <a:spLocks noGrp="1"/>
          </p:cNvSpPr>
          <p:nvPr>
            <p:ph idx="1"/>
          </p:nvPr>
        </p:nvSpPr>
        <p:spPr>
          <a:xfrm>
            <a:off x="457200" y="1752600"/>
            <a:ext cx="8229600" cy="4302125"/>
          </a:xfrm>
        </p:spPr>
        <p:txBody>
          <a:bodyPr/>
          <a:lstStyle/>
          <a:p>
            <a:pPr eaLnBrk="1" hangingPunct="1"/>
            <a:r>
              <a:rPr lang="en-US" altLang="en-US" sz="2200" dirty="0" smtClean="0"/>
              <a:t>Regulation Requires:</a:t>
            </a:r>
          </a:p>
          <a:p>
            <a:pPr lvl="1" eaLnBrk="1" hangingPunct="1"/>
            <a:r>
              <a:rPr lang="en-US" altLang="en-US" sz="2200" dirty="0" smtClean="0"/>
              <a:t>A school to document student progress in the achievement of IEP goals as often as the progress of student without disabilities is documented</a:t>
            </a:r>
          </a:p>
          <a:p>
            <a:pPr lvl="1" eaLnBrk="1" hangingPunct="1"/>
            <a:r>
              <a:rPr lang="en-US" altLang="en-US" sz="2200" dirty="0" smtClean="0"/>
              <a:t>A school must provide a copy of its IEP progress documentation to the LSS for each student enrolled</a:t>
            </a:r>
          </a:p>
          <a:p>
            <a:pPr eaLnBrk="1" hangingPunct="1"/>
            <a:r>
              <a:rPr lang="en-US" altLang="en-US" sz="2200" dirty="0" smtClean="0"/>
              <a:t>What does this </a:t>
            </a:r>
            <a:r>
              <a:rPr lang="en-US" altLang="en-US" sz="2200" dirty="0" smtClean="0"/>
              <a:t>mean?</a:t>
            </a:r>
            <a:endParaRPr lang="en-US" altLang="en-US" sz="2200" dirty="0" smtClean="0"/>
          </a:p>
          <a:p>
            <a:pPr lvl="1" eaLnBrk="1" hangingPunct="1"/>
            <a:r>
              <a:rPr lang="en-US" altLang="en-US" sz="2200" dirty="0" smtClean="0"/>
              <a:t>IEP progress notes must be done in accordance with the LSS schedule</a:t>
            </a:r>
          </a:p>
          <a:p>
            <a:pPr lvl="1" eaLnBrk="1" hangingPunct="1"/>
            <a:r>
              <a:rPr lang="en-US" altLang="en-US" sz="2200" dirty="0" smtClean="0"/>
              <a:t>The nonpublic school must provide a copy of the progress notes as required by the LSS</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66866250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smtClean="0"/>
              <a:t>Required Documentation </a:t>
            </a:r>
          </a:p>
        </p:txBody>
      </p:sp>
      <p:sp>
        <p:nvSpPr>
          <p:cNvPr id="3" name="Content Placeholder 2"/>
          <p:cNvSpPr>
            <a:spLocks noGrp="1"/>
          </p:cNvSpPr>
          <p:nvPr>
            <p:ph idx="1"/>
          </p:nvPr>
        </p:nvSpPr>
        <p:spPr>
          <a:xfrm>
            <a:off x="457200" y="1828800"/>
            <a:ext cx="8229600" cy="4648200"/>
          </a:xfrm>
        </p:spPr>
        <p:txBody>
          <a:bodyPr>
            <a:normAutofit fontScale="70000" lnSpcReduction="20000"/>
          </a:bodyPr>
          <a:lstStyle/>
          <a:p>
            <a:pPr marL="0" indent="0" eaLnBrk="1" fontAlgn="auto" hangingPunct="1">
              <a:spcAft>
                <a:spcPts val="0"/>
              </a:spcAft>
              <a:buNone/>
              <a:defRPr/>
            </a:pPr>
            <a:r>
              <a:rPr lang="en-US" sz="3400" dirty="0" smtClean="0"/>
              <a:t>Must Include:</a:t>
            </a:r>
          </a:p>
          <a:p>
            <a:pPr marL="274320" indent="-274320" eaLnBrk="1" fontAlgn="auto" hangingPunct="1">
              <a:spcAft>
                <a:spcPts val="0"/>
              </a:spcAft>
              <a:buFont typeface="Wingdings 2"/>
              <a:buNone/>
              <a:defRPr/>
            </a:pPr>
            <a:endParaRPr lang="en-US" dirty="0" smtClean="0"/>
          </a:p>
          <a:p>
            <a:pPr marL="731520" lvl="1" indent="-457200" eaLnBrk="1" fontAlgn="auto" hangingPunct="1">
              <a:spcAft>
                <a:spcPts val="0"/>
              </a:spcAft>
              <a:buFont typeface="Arial" panose="020B0604020202020204" pitchFamily="34" charset="0"/>
              <a:buChar char="•"/>
              <a:defRPr/>
            </a:pPr>
            <a:r>
              <a:rPr lang="en-US" sz="3100" dirty="0" smtClean="0"/>
              <a:t>Student’s First, Middle, and Last Name</a:t>
            </a:r>
          </a:p>
          <a:p>
            <a:pPr marL="731520" lvl="1" indent="-457200" eaLnBrk="1" fontAlgn="auto" hangingPunct="1">
              <a:spcAft>
                <a:spcPts val="0"/>
              </a:spcAft>
              <a:buFont typeface="Arial" panose="020B0604020202020204" pitchFamily="34" charset="0"/>
              <a:buChar char="•"/>
              <a:defRPr/>
            </a:pPr>
            <a:endParaRPr lang="en-US" sz="3100" dirty="0" smtClean="0"/>
          </a:p>
          <a:p>
            <a:pPr marL="731520" lvl="1" indent="-457200" eaLnBrk="1" fontAlgn="auto" hangingPunct="1">
              <a:spcAft>
                <a:spcPts val="0"/>
              </a:spcAft>
              <a:buFont typeface="Arial" panose="020B0604020202020204" pitchFamily="34" charset="0"/>
              <a:buChar char="•"/>
              <a:defRPr/>
            </a:pPr>
            <a:r>
              <a:rPr lang="en-US" sz="3100" dirty="0" smtClean="0"/>
              <a:t>Month, Day, and Year of Session</a:t>
            </a:r>
          </a:p>
          <a:p>
            <a:pPr marL="731520" lvl="1" indent="-457200" eaLnBrk="1" fontAlgn="auto" hangingPunct="1">
              <a:spcAft>
                <a:spcPts val="0"/>
              </a:spcAft>
              <a:buFont typeface="Arial" panose="020B0604020202020204" pitchFamily="34" charset="0"/>
              <a:buChar char="•"/>
              <a:defRPr/>
            </a:pPr>
            <a:endParaRPr lang="en-US" sz="3100" dirty="0" smtClean="0"/>
          </a:p>
          <a:p>
            <a:pPr marL="731520" lvl="1" indent="-457200" eaLnBrk="1" fontAlgn="auto" hangingPunct="1">
              <a:spcAft>
                <a:spcPts val="0"/>
              </a:spcAft>
              <a:buFont typeface="Arial" panose="020B0604020202020204" pitchFamily="34" charset="0"/>
              <a:buChar char="•"/>
              <a:defRPr/>
            </a:pPr>
            <a:r>
              <a:rPr lang="en-US" sz="3100" dirty="0" smtClean="0"/>
              <a:t>Length of Time </a:t>
            </a:r>
          </a:p>
          <a:p>
            <a:pPr marL="731520" lvl="1" indent="-457200" eaLnBrk="1" fontAlgn="auto" hangingPunct="1">
              <a:spcAft>
                <a:spcPts val="0"/>
              </a:spcAft>
              <a:buFont typeface="Arial" panose="020B0604020202020204" pitchFamily="34" charset="0"/>
              <a:buChar char="•"/>
              <a:defRPr/>
            </a:pPr>
            <a:endParaRPr lang="en-US" sz="3100" dirty="0" smtClean="0"/>
          </a:p>
          <a:p>
            <a:pPr marL="731520" lvl="1" indent="-457200" eaLnBrk="1" fontAlgn="auto" hangingPunct="1">
              <a:spcAft>
                <a:spcPts val="0"/>
              </a:spcAft>
              <a:buFont typeface="Arial" panose="020B0604020202020204" pitchFamily="34" charset="0"/>
              <a:buChar char="•"/>
              <a:defRPr/>
            </a:pPr>
            <a:r>
              <a:rPr lang="en-US" sz="3100" dirty="0" smtClean="0"/>
              <a:t>IEP Goal or Objective Implemented</a:t>
            </a:r>
          </a:p>
          <a:p>
            <a:pPr marL="731520" lvl="1" indent="-457200" eaLnBrk="1" fontAlgn="auto" hangingPunct="1">
              <a:spcAft>
                <a:spcPts val="0"/>
              </a:spcAft>
              <a:buFont typeface="Arial" panose="020B0604020202020204" pitchFamily="34" charset="0"/>
              <a:buChar char="•"/>
              <a:defRPr/>
            </a:pPr>
            <a:endParaRPr lang="en-US" sz="3100" dirty="0" smtClean="0"/>
          </a:p>
          <a:p>
            <a:pPr marL="731520" lvl="1" indent="-457200" eaLnBrk="1" fontAlgn="auto" hangingPunct="1">
              <a:spcAft>
                <a:spcPts val="0"/>
              </a:spcAft>
              <a:buFont typeface="Arial" panose="020B0604020202020204" pitchFamily="34" charset="0"/>
              <a:buChar char="•"/>
              <a:defRPr/>
            </a:pPr>
            <a:r>
              <a:rPr lang="en-US" sz="3100" dirty="0" smtClean="0"/>
              <a:t>Progress for Each Goal or Objective Referenced</a:t>
            </a:r>
          </a:p>
          <a:p>
            <a:pPr marL="731520" lvl="1" indent="-457200" eaLnBrk="1" fontAlgn="auto" hangingPunct="1">
              <a:spcAft>
                <a:spcPts val="0"/>
              </a:spcAft>
              <a:buFont typeface="Arial" panose="020B0604020202020204" pitchFamily="34" charset="0"/>
              <a:buChar char="•"/>
              <a:defRPr/>
            </a:pPr>
            <a:endParaRPr lang="en-US" sz="3100" dirty="0" smtClean="0"/>
          </a:p>
          <a:p>
            <a:pPr marL="731520" lvl="1" indent="-457200" eaLnBrk="1" fontAlgn="auto" hangingPunct="1">
              <a:spcAft>
                <a:spcPts val="0"/>
              </a:spcAft>
              <a:buFont typeface="Arial" panose="020B0604020202020204" pitchFamily="34" charset="0"/>
              <a:buChar char="•"/>
              <a:defRPr/>
            </a:pPr>
            <a:r>
              <a:rPr lang="en-US" sz="3100" dirty="0" smtClean="0"/>
              <a:t>Provider Signature and Title on Each </a:t>
            </a:r>
            <a:r>
              <a:rPr lang="en-US" sz="3100" dirty="0"/>
              <a:t>P</a:t>
            </a:r>
            <a:r>
              <a:rPr lang="en-US" sz="3100" dirty="0" smtClean="0"/>
              <a:t>age</a:t>
            </a:r>
            <a:endParaRPr lang="en-US" sz="3100" dirty="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92254491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en-US" smtClean="0">
                <a:solidFill>
                  <a:srgbClr val="C00000"/>
                </a:solidFill>
              </a:rPr>
              <a:t>Make-Up Services</a:t>
            </a:r>
          </a:p>
        </p:txBody>
      </p:sp>
      <p:sp>
        <p:nvSpPr>
          <p:cNvPr id="13315" name="Text Placeholder 4"/>
          <p:cNvSpPr>
            <a:spLocks noGrp="1"/>
          </p:cNvSpPr>
          <p:nvPr>
            <p:ph type="body" idx="1"/>
          </p:nvPr>
        </p:nvSpPr>
        <p:spPr/>
        <p:txBody>
          <a:bodyPr/>
          <a:lstStyle/>
          <a:p>
            <a:pPr algn="ctr" eaLnBrk="1" hangingPunct="1"/>
            <a:r>
              <a:rPr lang="en-US" altLang="en-US" smtClean="0"/>
              <a:t>Required 	</a:t>
            </a:r>
          </a:p>
        </p:txBody>
      </p:sp>
      <p:sp>
        <p:nvSpPr>
          <p:cNvPr id="13316" name="Content Placeholder 5"/>
          <p:cNvSpPr>
            <a:spLocks noGrp="1"/>
          </p:cNvSpPr>
          <p:nvPr>
            <p:ph sz="half" idx="2"/>
          </p:nvPr>
        </p:nvSpPr>
        <p:spPr/>
        <p:txBody>
          <a:bodyPr>
            <a:normAutofit lnSpcReduction="10000"/>
          </a:bodyPr>
          <a:lstStyle/>
          <a:p>
            <a:pPr eaLnBrk="1" hangingPunct="1"/>
            <a:r>
              <a:rPr lang="en-US" altLang="en-US" sz="2200" dirty="0" smtClean="0"/>
              <a:t>LSS Closed; Non Public School Open</a:t>
            </a:r>
          </a:p>
          <a:p>
            <a:pPr eaLnBrk="1" hangingPunct="1">
              <a:buFont typeface="Wingdings 2" pitchFamily="18" charset="2"/>
              <a:buNone/>
            </a:pPr>
            <a:endParaRPr lang="en-US" altLang="en-US" sz="800" dirty="0" smtClean="0"/>
          </a:p>
          <a:p>
            <a:pPr eaLnBrk="1" hangingPunct="1"/>
            <a:r>
              <a:rPr lang="en-US" altLang="en-US" sz="2200" dirty="0" smtClean="0"/>
              <a:t>LSS Open; Nonpublic Closed</a:t>
            </a:r>
          </a:p>
          <a:p>
            <a:pPr eaLnBrk="1" hangingPunct="1">
              <a:buFont typeface="Wingdings 2" pitchFamily="18" charset="2"/>
              <a:buNone/>
            </a:pPr>
            <a:endParaRPr lang="en-US" altLang="en-US" sz="800" dirty="0" smtClean="0"/>
          </a:p>
          <a:p>
            <a:pPr eaLnBrk="1" hangingPunct="1"/>
            <a:r>
              <a:rPr lang="en-US" altLang="en-US" sz="2200" dirty="0" smtClean="0"/>
              <a:t>Missed Service within school’s control (provider unavailable, student on field trip)</a:t>
            </a:r>
          </a:p>
          <a:p>
            <a:pPr eaLnBrk="1" hangingPunct="1"/>
            <a:endParaRPr lang="en-US" altLang="en-US" sz="800" dirty="0" smtClean="0"/>
          </a:p>
          <a:p>
            <a:pPr eaLnBrk="1" hangingPunct="1"/>
            <a:r>
              <a:rPr lang="en-US" altLang="en-US" sz="2200" dirty="0" smtClean="0"/>
              <a:t>Missed Service within the LSS’s control (transportation)</a:t>
            </a:r>
          </a:p>
          <a:p>
            <a:pPr eaLnBrk="1" hangingPunct="1"/>
            <a:r>
              <a:rPr lang="en-US" altLang="en-US" sz="2200" dirty="0" smtClean="0"/>
              <a:t>Missed Service due to State testing</a:t>
            </a:r>
          </a:p>
        </p:txBody>
      </p:sp>
      <p:sp>
        <p:nvSpPr>
          <p:cNvPr id="13317" name="Text Placeholder 6"/>
          <p:cNvSpPr>
            <a:spLocks noGrp="1"/>
          </p:cNvSpPr>
          <p:nvPr>
            <p:ph type="body" sz="quarter" idx="3"/>
          </p:nvPr>
        </p:nvSpPr>
        <p:spPr/>
        <p:txBody>
          <a:bodyPr/>
          <a:lstStyle/>
          <a:p>
            <a:pPr algn="ctr" eaLnBrk="1" hangingPunct="1"/>
            <a:r>
              <a:rPr lang="en-US" altLang="en-US" smtClean="0"/>
              <a:t>Not Required</a:t>
            </a:r>
          </a:p>
        </p:txBody>
      </p:sp>
      <p:sp>
        <p:nvSpPr>
          <p:cNvPr id="13318" name="Content Placeholder 7"/>
          <p:cNvSpPr>
            <a:spLocks noGrp="1"/>
          </p:cNvSpPr>
          <p:nvPr>
            <p:ph sz="quarter" idx="4"/>
          </p:nvPr>
        </p:nvSpPr>
        <p:spPr/>
        <p:txBody>
          <a:bodyPr/>
          <a:lstStyle/>
          <a:p>
            <a:pPr eaLnBrk="1" hangingPunct="1"/>
            <a:r>
              <a:rPr lang="en-US" altLang="en-US" sz="2200" dirty="0" smtClean="0"/>
              <a:t>Nonpublic Open; student absent for illness, family plans</a:t>
            </a:r>
          </a:p>
          <a:p>
            <a:pPr eaLnBrk="1" hangingPunct="1"/>
            <a:endParaRPr lang="en-US" altLang="en-US" sz="2200" dirty="0" smtClean="0"/>
          </a:p>
          <a:p>
            <a:pPr eaLnBrk="1" hangingPunct="1"/>
            <a:r>
              <a:rPr lang="en-US" altLang="en-US" sz="2200" dirty="0" smtClean="0"/>
              <a:t>Nonpublic school granted a waiver of a school day</a:t>
            </a:r>
          </a:p>
          <a:p>
            <a:pPr eaLnBrk="1" hangingPunct="1"/>
            <a:endParaRPr lang="en-US" altLang="en-US" dirty="0" smtClean="0"/>
          </a:p>
          <a:p>
            <a:pPr eaLnBrk="1" hangingPunct="1"/>
            <a:endParaRPr lang="en-US" altLang="en-US" dirty="0" smtClean="0"/>
          </a:p>
        </p:txBody>
      </p:sp>
      <p:cxnSp>
        <p:nvCxnSpPr>
          <p:cNvPr id="13319" name="Straight Connector 2"/>
          <p:cNvCxnSpPr>
            <a:cxnSpLocks noChangeShapeType="1"/>
          </p:cNvCxnSpPr>
          <p:nvPr/>
        </p:nvCxnSpPr>
        <p:spPr bwMode="auto">
          <a:xfrm>
            <a:off x="4419600" y="1752600"/>
            <a:ext cx="0" cy="5105400"/>
          </a:xfrm>
          <a:prstGeom prst="line">
            <a:avLst/>
          </a:prstGeom>
          <a:noFill/>
          <a:ln w="19050"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 name="Picture 7"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72704705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altLang="en-US" dirty="0" smtClean="0"/>
              <a:t>Common Errors</a:t>
            </a:r>
          </a:p>
        </p:txBody>
      </p:sp>
      <p:sp>
        <p:nvSpPr>
          <p:cNvPr id="29699" name="Content Placeholder 2"/>
          <p:cNvSpPr>
            <a:spLocks noGrp="1"/>
          </p:cNvSpPr>
          <p:nvPr>
            <p:ph idx="1"/>
          </p:nvPr>
        </p:nvSpPr>
        <p:spPr>
          <a:xfrm>
            <a:off x="609600" y="1752600"/>
            <a:ext cx="8504238" cy="4873625"/>
          </a:xfrm>
        </p:spPr>
        <p:txBody>
          <a:bodyPr>
            <a:noAutofit/>
          </a:bodyPr>
          <a:lstStyle/>
          <a:p>
            <a:pPr eaLnBrk="1" hangingPunct="1">
              <a:defRPr/>
            </a:pPr>
            <a:r>
              <a:rPr lang="en-US" altLang="en-US" sz="2200" dirty="0" smtClean="0"/>
              <a:t>Proofreading Errors</a:t>
            </a:r>
          </a:p>
          <a:p>
            <a:pPr lvl="1" eaLnBrk="1" hangingPunct="1">
              <a:defRPr/>
            </a:pPr>
            <a:r>
              <a:rPr lang="en-US" altLang="en-US" sz="2200" dirty="0" smtClean="0"/>
              <a:t>Full name of student not on each page (F, M, L)</a:t>
            </a:r>
          </a:p>
          <a:p>
            <a:pPr lvl="1" eaLnBrk="1" hangingPunct="1">
              <a:defRPr/>
            </a:pPr>
            <a:r>
              <a:rPr lang="en-US" altLang="en-US" sz="2200" dirty="0" smtClean="0"/>
              <a:t>Provider signature not on each page</a:t>
            </a:r>
          </a:p>
          <a:p>
            <a:pPr lvl="1" eaLnBrk="1" hangingPunct="1">
              <a:defRPr/>
            </a:pPr>
            <a:r>
              <a:rPr lang="en-US" altLang="en-US" sz="2200" dirty="0" smtClean="0"/>
              <a:t>Provider title omitted</a:t>
            </a:r>
          </a:p>
          <a:p>
            <a:pPr eaLnBrk="1" hangingPunct="1">
              <a:defRPr/>
            </a:pPr>
            <a:r>
              <a:rPr lang="en-US" altLang="en-US" sz="2200" dirty="0" smtClean="0"/>
              <a:t>IEP Related Errors</a:t>
            </a:r>
          </a:p>
          <a:p>
            <a:pPr lvl="1" eaLnBrk="1" hangingPunct="1">
              <a:defRPr/>
            </a:pPr>
            <a:r>
              <a:rPr lang="en-US" altLang="en-US" sz="2200" dirty="0" smtClean="0"/>
              <a:t>IEP goals not related to current IEP</a:t>
            </a:r>
          </a:p>
          <a:p>
            <a:pPr lvl="1" eaLnBrk="1" hangingPunct="1">
              <a:defRPr/>
            </a:pPr>
            <a:r>
              <a:rPr lang="en-US" altLang="en-US" sz="2200" dirty="0" smtClean="0"/>
              <a:t>Length of time does not correspond IEP</a:t>
            </a:r>
          </a:p>
          <a:p>
            <a:pPr lvl="1" eaLnBrk="1" hangingPunct="1">
              <a:defRPr/>
            </a:pPr>
            <a:r>
              <a:rPr lang="en-US" altLang="en-US" sz="2200" dirty="0" smtClean="0"/>
              <a:t>Frequency does not correspond with IEP</a:t>
            </a:r>
          </a:p>
          <a:p>
            <a:pPr lvl="1" eaLnBrk="1" hangingPunct="1">
              <a:defRPr/>
            </a:pPr>
            <a:r>
              <a:rPr lang="en-US" altLang="en-US" sz="2200" dirty="0" smtClean="0"/>
              <a:t>Service provider is not the identified individual in IEP</a:t>
            </a:r>
          </a:p>
          <a:p>
            <a:pPr lvl="1" eaLnBrk="1" hangingPunct="1">
              <a:defRPr/>
            </a:pPr>
            <a:r>
              <a:rPr lang="en-US" altLang="en-US" sz="2200" dirty="0" smtClean="0"/>
              <a:t>Make-Up services are not clearly delineated</a:t>
            </a:r>
          </a:p>
          <a:p>
            <a:pPr lvl="1" eaLnBrk="1" hangingPunct="1">
              <a:defRPr/>
            </a:pPr>
            <a:r>
              <a:rPr lang="en-US" altLang="en-US" sz="2200" dirty="0" smtClean="0"/>
              <a:t>Make-Up services not provided according to </a:t>
            </a:r>
          </a:p>
          <a:p>
            <a:pPr marL="471487" lvl="1" indent="0" eaLnBrk="1" hangingPunct="1">
              <a:buFont typeface="Wingdings" pitchFamily="2" charset="2"/>
              <a:buNone/>
              <a:defRPr/>
            </a:pPr>
            <a:r>
              <a:rPr lang="en-US" altLang="en-US" sz="2200" dirty="0"/>
              <a:t>	</a:t>
            </a:r>
            <a:r>
              <a:rPr lang="en-US" altLang="en-US" sz="2200" dirty="0" smtClean="0"/>
              <a:t>school’s own P&amp;P timeline</a:t>
            </a:r>
          </a:p>
          <a:p>
            <a:pPr eaLnBrk="1" hangingPunct="1">
              <a:defRPr/>
            </a:pPr>
            <a:endParaRPr lang="en-US" altLang="en-US" sz="2200" dirty="0" smtClean="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202807637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Related Services</a:t>
            </a:r>
            <a:br>
              <a:rPr lang="en-US" dirty="0" smtClean="0"/>
            </a:br>
            <a:r>
              <a:rPr lang="en-US" dirty="0" smtClean="0"/>
              <a:t>Policies and Procedures</a:t>
            </a:r>
            <a:endParaRPr lang="en-US" dirty="0"/>
          </a:p>
        </p:txBody>
      </p:sp>
      <p:sp>
        <p:nvSpPr>
          <p:cNvPr id="5" name="Content Placeholder 4"/>
          <p:cNvSpPr>
            <a:spLocks noGrp="1"/>
          </p:cNvSpPr>
          <p:nvPr>
            <p:ph idx="1"/>
          </p:nvPr>
        </p:nvSpPr>
        <p:spPr/>
        <p:txBody>
          <a:bodyPr/>
          <a:lstStyle/>
          <a:p>
            <a:pPr>
              <a:defRPr/>
            </a:pPr>
            <a:r>
              <a:rPr lang="en-US" altLang="en-US" sz="2800" dirty="0"/>
              <a:t>Each School Must Maintain Policies and Procedures that: </a:t>
            </a:r>
          </a:p>
          <a:p>
            <a:pPr lvl="1">
              <a:defRPr/>
            </a:pPr>
            <a:r>
              <a:rPr lang="en-US" altLang="en-US" dirty="0"/>
              <a:t>Notify the placing LSS of missed related service sessions</a:t>
            </a:r>
          </a:p>
          <a:p>
            <a:pPr lvl="1">
              <a:defRPr/>
            </a:pPr>
            <a:endParaRPr lang="en-US" altLang="en-US" dirty="0"/>
          </a:p>
          <a:p>
            <a:pPr lvl="1">
              <a:defRPr/>
            </a:pPr>
            <a:r>
              <a:rPr lang="en-US" altLang="en-US" dirty="0"/>
              <a:t>Are approved </a:t>
            </a:r>
            <a:r>
              <a:rPr lang="en-US" altLang="en-US" u="sng" dirty="0"/>
              <a:t>by each </a:t>
            </a:r>
            <a:r>
              <a:rPr lang="en-US" altLang="en-US" dirty="0"/>
              <a:t>LSS that places students at the school</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32816776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eaLnBrk="1" hangingPunct="1"/>
            <a:r>
              <a:rPr lang="en-US" altLang="en-US" dirty="0" smtClean="0"/>
              <a:t>Common Errors</a:t>
            </a:r>
          </a:p>
        </p:txBody>
      </p:sp>
      <p:sp>
        <p:nvSpPr>
          <p:cNvPr id="22531" name="Content Placeholder 4"/>
          <p:cNvSpPr>
            <a:spLocks noGrp="1"/>
          </p:cNvSpPr>
          <p:nvPr>
            <p:ph idx="1"/>
          </p:nvPr>
        </p:nvSpPr>
        <p:spPr>
          <a:xfrm>
            <a:off x="359568" y="1524000"/>
            <a:ext cx="8424863" cy="4645025"/>
          </a:xfrm>
        </p:spPr>
        <p:txBody>
          <a:bodyPr/>
          <a:lstStyle/>
          <a:p>
            <a:pPr eaLnBrk="1" hangingPunct="1"/>
            <a:r>
              <a:rPr lang="en-US" altLang="en-US" sz="2400" dirty="0" smtClean="0"/>
              <a:t>Missed service </a:t>
            </a:r>
            <a:r>
              <a:rPr lang="en-US" altLang="en-US" sz="2400" dirty="0" smtClean="0"/>
              <a:t>notification is </a:t>
            </a:r>
            <a:r>
              <a:rPr lang="en-US" altLang="en-US" sz="2400" dirty="0" smtClean="0"/>
              <a:t>only provided to the county in which the school is located</a:t>
            </a:r>
          </a:p>
          <a:p>
            <a:pPr eaLnBrk="1" hangingPunct="1">
              <a:buFont typeface="Wingdings 2" pitchFamily="18" charset="2"/>
              <a:buNone/>
            </a:pPr>
            <a:endParaRPr lang="en-US" altLang="en-US" sz="2400" dirty="0" smtClean="0"/>
          </a:p>
          <a:p>
            <a:pPr eaLnBrk="1" hangingPunct="1"/>
            <a:r>
              <a:rPr lang="en-US" altLang="en-US" sz="2400" dirty="0" smtClean="0"/>
              <a:t>No documentation available regarding the LSS approval</a:t>
            </a:r>
          </a:p>
          <a:p>
            <a:pPr eaLnBrk="1" hangingPunct="1"/>
            <a:endParaRPr lang="en-US" altLang="en-US" sz="2400" dirty="0" smtClean="0"/>
          </a:p>
          <a:p>
            <a:pPr eaLnBrk="1" hangingPunct="1"/>
            <a:r>
              <a:rPr lang="en-US" altLang="en-US" sz="2400" dirty="0" smtClean="0"/>
              <a:t>Notification Policies and Procedures do not clearly</a:t>
            </a:r>
          </a:p>
          <a:p>
            <a:pPr lvl="1" eaLnBrk="1" hangingPunct="1"/>
            <a:r>
              <a:rPr lang="en-US" altLang="en-US" sz="2400" dirty="0" smtClean="0"/>
              <a:t>Identify who is responsible for notifying LSS</a:t>
            </a:r>
          </a:p>
          <a:p>
            <a:pPr lvl="1" eaLnBrk="1" hangingPunct="1"/>
            <a:r>
              <a:rPr lang="en-US" altLang="en-US" sz="2400" dirty="0" smtClean="0"/>
              <a:t>How the LSS will be notified</a:t>
            </a:r>
          </a:p>
          <a:p>
            <a:pPr lvl="1" eaLnBrk="1" hangingPunct="1"/>
            <a:r>
              <a:rPr lang="en-US" altLang="en-US" sz="2400" dirty="0" smtClean="0"/>
              <a:t>Include a copy of the written notice to LSS</a:t>
            </a:r>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buFont typeface="Courier New" pitchFamily="49" charset="0"/>
              <a:buChar char="o"/>
            </a:pPr>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a:p>
            <a:pPr lvl="1" eaLnBrk="1" hangingPunct="1"/>
            <a:endParaRPr lang="en-US" altLang="en-US" dirty="0" smtClean="0"/>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69892039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Administrative Policies and Procedures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1455" y="1752600"/>
            <a:ext cx="7061089" cy="3482181"/>
          </a:xfrm>
        </p:spPr>
      </p:pic>
    </p:spTree>
    <p:extLst>
      <p:ext uri="{BB962C8B-B14F-4D97-AF65-F5344CB8AC3E}">
        <p14:creationId xmlns:p14="http://schemas.microsoft.com/office/powerpoint/2010/main" val="16774929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Safeguards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school providing a special education program to students with disabilities </a:t>
            </a:r>
            <a:r>
              <a:rPr lang="en-US" b="1" dirty="0"/>
              <a:t>not placed in the school by a local school system </a:t>
            </a:r>
            <a:r>
              <a:rPr lang="en-US" dirty="0"/>
              <a:t>shall have: </a:t>
            </a:r>
          </a:p>
          <a:p>
            <a:pPr lvl="1"/>
            <a:r>
              <a:rPr lang="en-US" dirty="0" smtClean="0"/>
              <a:t>A </a:t>
            </a:r>
            <a:r>
              <a:rPr lang="en-US" dirty="0"/>
              <a:t>written agreement with the local school system where the school is located that describes the local school system's responsibility for implementing the procedural safeguards of COMAR 13A.05.01 in cooperation with the school; or </a:t>
            </a:r>
          </a:p>
          <a:p>
            <a:pPr lvl="1"/>
            <a:r>
              <a:rPr lang="en-US" dirty="0" smtClean="0"/>
              <a:t>If </a:t>
            </a:r>
            <a:r>
              <a:rPr lang="en-US" dirty="0"/>
              <a:t>no written agreement is developed, documentation of at least two attempts to enter into a written agreement with the local school system. </a:t>
            </a:r>
          </a:p>
        </p:txBody>
      </p:sp>
      <p:pic>
        <p:nvPicPr>
          <p:cNvPr id="4" name="Picture 3" descr="C:\Users\cwells\Pictures\Microsoft Clip Organizer\MSDE_LOGO_300dpi_F.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2286"/>
            <a:ext cx="990600" cy="434914"/>
          </a:xfrm>
          <a:prstGeom prst="rect">
            <a:avLst/>
          </a:prstGeom>
          <a:noFill/>
          <a:ln>
            <a:noFill/>
          </a:ln>
        </p:spPr>
      </p:pic>
    </p:spTree>
    <p:extLst>
      <p:ext uri="{BB962C8B-B14F-4D97-AF65-F5344CB8AC3E}">
        <p14:creationId xmlns:p14="http://schemas.microsoft.com/office/powerpoint/2010/main" val="120322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4B3C1990FD604E84CC1E7ED7493313" ma:contentTypeVersion="2" ma:contentTypeDescription="Create a new document." ma:contentTypeScope="" ma:versionID="e5eeb95a60a47c8ce6be24d8f85775a4">
  <xsd:schema xmlns:xsd="http://www.w3.org/2001/XMLSchema" xmlns:xs="http://www.w3.org/2001/XMLSchema" xmlns:p="http://schemas.microsoft.com/office/2006/metadata/properties" xmlns:ns1="http://schemas.microsoft.com/sharepoint/v3" targetNamespace="http://schemas.microsoft.com/office/2006/metadata/properties" ma:root="true" ma:fieldsID="ca3bb600ef606144f940760ded36a49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083EC578-B6D7-42DE-A41C-6670B02FFB58}"/>
</file>

<file path=customXml/itemProps2.xml><?xml version="1.0" encoding="utf-8"?>
<ds:datastoreItem xmlns:ds="http://schemas.openxmlformats.org/officeDocument/2006/customXml" ds:itemID="{CC734EFB-8573-4B40-BFE6-A6BA3506664D}"/>
</file>

<file path=customXml/itemProps3.xml><?xml version="1.0" encoding="utf-8"?>
<ds:datastoreItem xmlns:ds="http://schemas.openxmlformats.org/officeDocument/2006/customXml" ds:itemID="{B738C7F0-D58E-47FE-8C95-B7694D28DB80}"/>
</file>

<file path=docProps/app.xml><?xml version="1.0" encoding="utf-8"?>
<Properties xmlns="http://schemas.openxmlformats.org/officeDocument/2006/extended-properties" xmlns:vt="http://schemas.openxmlformats.org/officeDocument/2006/docPropsVTypes">
  <Template/>
  <TotalTime>2789</TotalTime>
  <Words>6003</Words>
  <Application>Microsoft Office PowerPoint</Application>
  <PresentationFormat>On-screen Show (4:3)</PresentationFormat>
  <Paragraphs>773</Paragraphs>
  <Slides>113</Slides>
  <Notes>1</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Nonpublic School Approval:  Soup to Nuts</vt:lpstr>
      <vt:lpstr>Website</vt:lpstr>
      <vt:lpstr>Amendments/Annual Reports</vt:lpstr>
      <vt:lpstr>Certifications of Compliance</vt:lpstr>
      <vt:lpstr>Criminal Background Check Family Law §§ 5-560 – 5-568</vt:lpstr>
      <vt:lpstr>Criminal Background Check Education Article §2-206.1</vt:lpstr>
      <vt:lpstr>CHRC Monitoring Acceptable Documentation</vt:lpstr>
      <vt:lpstr>Common Errors</vt:lpstr>
      <vt:lpstr>Regulations that Guide Student Referrals &amp; Admission</vt:lpstr>
      <vt:lpstr>Public Relations</vt:lpstr>
      <vt:lpstr>Description of the  Education Program- Type I, and III</vt:lpstr>
      <vt:lpstr>Description of  Education Program- Type II</vt:lpstr>
      <vt:lpstr>Admissions Criteria- Type I and II</vt:lpstr>
      <vt:lpstr>Admission of Students with an IEP in a General Education Program (Type I, II,III)</vt:lpstr>
      <vt:lpstr>Common Errors</vt:lpstr>
      <vt:lpstr>Student Records 13A.09.10.10</vt:lpstr>
      <vt:lpstr>Student Records</vt:lpstr>
      <vt:lpstr>Type I and II</vt:lpstr>
      <vt:lpstr>Type I and II</vt:lpstr>
      <vt:lpstr>Type III</vt:lpstr>
      <vt:lpstr>Type III</vt:lpstr>
      <vt:lpstr>Common Errors</vt:lpstr>
      <vt:lpstr>PEPs</vt:lpstr>
      <vt:lpstr>Type I and II- PEP</vt:lpstr>
      <vt:lpstr>Type I and II- PEP</vt:lpstr>
      <vt:lpstr>Type III- PEP</vt:lpstr>
      <vt:lpstr>Type III- PEP</vt:lpstr>
      <vt:lpstr>Common Errors</vt:lpstr>
      <vt:lpstr>Behavior Management COMAR 13A.09.10.11 COMAR 13A.08.04 </vt:lpstr>
      <vt:lpstr>Behavior Management</vt:lpstr>
      <vt:lpstr>Type I General/Special Ed</vt:lpstr>
      <vt:lpstr>COMAR 13A.08.04</vt:lpstr>
      <vt:lpstr>Exclusion</vt:lpstr>
      <vt:lpstr>Exclusion-Criteria for Implementation</vt:lpstr>
      <vt:lpstr>Exclusion- Setting</vt:lpstr>
      <vt:lpstr>Exclusion- School Personnel</vt:lpstr>
      <vt:lpstr>Seclusion</vt:lpstr>
      <vt:lpstr>Seclusion- Criteria for Implementation </vt:lpstr>
      <vt:lpstr>Seclusion- Setting</vt:lpstr>
      <vt:lpstr>Seclusion- Implementation</vt:lpstr>
      <vt:lpstr>Seclusion- Documentation</vt:lpstr>
      <vt:lpstr>Seclusion- Documentation</vt:lpstr>
      <vt:lpstr>Common Errors</vt:lpstr>
      <vt:lpstr>Restraint</vt:lpstr>
      <vt:lpstr>Physical Restraint</vt:lpstr>
      <vt:lpstr>Physical Restraint- Criteria for Implementation</vt:lpstr>
      <vt:lpstr>Physical Restraint- Implementation</vt:lpstr>
      <vt:lpstr>Physical Restraint- Implementation</vt:lpstr>
      <vt:lpstr>Mechanical Restraint </vt:lpstr>
      <vt:lpstr>Restraint- Documentation</vt:lpstr>
      <vt:lpstr>Restraint- Documentation</vt:lpstr>
      <vt:lpstr>Common Errors</vt:lpstr>
      <vt:lpstr>Policies and Procedures</vt:lpstr>
      <vt:lpstr>Common Errors</vt:lpstr>
      <vt:lpstr>Professional Development</vt:lpstr>
      <vt:lpstr>Common Errors</vt:lpstr>
      <vt:lpstr>Privacy 13A.09.10.12</vt:lpstr>
      <vt:lpstr>Privacy Policy</vt:lpstr>
      <vt:lpstr>Privacy Policy</vt:lpstr>
      <vt:lpstr>Instructional Materials/Library Media COMAR 13A.09.10.13</vt:lpstr>
      <vt:lpstr>Instructional Materials- Type I</vt:lpstr>
      <vt:lpstr>Instructional Materials- Type II</vt:lpstr>
      <vt:lpstr>Instructional Materials- Type III</vt:lpstr>
      <vt:lpstr>Library Media- Type I</vt:lpstr>
      <vt:lpstr>Library Media- Type I</vt:lpstr>
      <vt:lpstr>Library Media- Type II</vt:lpstr>
      <vt:lpstr>Calendar and Schedule COMAR 13A.09.10.14</vt:lpstr>
      <vt:lpstr>School Calendar- Type I</vt:lpstr>
      <vt:lpstr>School Calendar- Type II</vt:lpstr>
      <vt:lpstr>School Calendar- Type III</vt:lpstr>
      <vt:lpstr>Schedule of the School Day- Type I</vt:lpstr>
      <vt:lpstr>Schedule of the School Day- Type II</vt:lpstr>
      <vt:lpstr>Schedule of the School Day- Type III</vt:lpstr>
      <vt:lpstr>Class Size</vt:lpstr>
      <vt:lpstr>Student to Teacher Ratio</vt:lpstr>
      <vt:lpstr>Secondary School Requirements COMAR 13A.09.10.16</vt:lpstr>
      <vt:lpstr>Transcripts</vt:lpstr>
      <vt:lpstr>Type I and II- Transcripts</vt:lpstr>
      <vt:lpstr>Type I and II- Transcripts</vt:lpstr>
      <vt:lpstr>*Transcript Disclaimer</vt:lpstr>
      <vt:lpstr>Type III Student Progress Report</vt:lpstr>
      <vt:lpstr>Common Errors</vt:lpstr>
      <vt:lpstr>Special Education Requirements COMAR 13A.09.10.17</vt:lpstr>
      <vt:lpstr>Curriculum- Type I</vt:lpstr>
      <vt:lpstr>Curriculum- Type II</vt:lpstr>
      <vt:lpstr>Common Mistakes</vt:lpstr>
      <vt:lpstr>Individualized Education Programs (IEPs)</vt:lpstr>
      <vt:lpstr>IEPs</vt:lpstr>
      <vt:lpstr>Common Errors</vt:lpstr>
      <vt:lpstr>Related Services Documentation .</vt:lpstr>
      <vt:lpstr>Key Information</vt:lpstr>
      <vt:lpstr>Key Information</vt:lpstr>
      <vt:lpstr>Required Documentation </vt:lpstr>
      <vt:lpstr>Make-Up Services</vt:lpstr>
      <vt:lpstr>Common Errors</vt:lpstr>
      <vt:lpstr>Related Services Policies and Procedures</vt:lpstr>
      <vt:lpstr>Common Errors</vt:lpstr>
      <vt:lpstr>Administrative Policies and Procedures</vt:lpstr>
      <vt:lpstr>Procedural Safeguards</vt:lpstr>
      <vt:lpstr>IEP Development</vt:lpstr>
      <vt:lpstr>Dismissal of Students</vt:lpstr>
      <vt:lpstr>Removal of a Student</vt:lpstr>
      <vt:lpstr>Personnel Requirements COMAR 13A.09.10.18</vt:lpstr>
      <vt:lpstr>Certification Regulations &amp; Policies</vt:lpstr>
      <vt:lpstr>Personnel Requirements Type I and II</vt:lpstr>
      <vt:lpstr>Personnel Requirements Type I and II</vt:lpstr>
      <vt:lpstr>Personnel Requirements Type I and II</vt:lpstr>
      <vt:lpstr>Personnel Requirements Type I and II</vt:lpstr>
      <vt:lpstr>Personnel Requirements</vt:lpstr>
      <vt:lpstr>Personnel Requirements</vt:lpstr>
      <vt:lpstr>Personnel Requirements</vt:lpstr>
      <vt:lpstr>Certification Point of Contact </vt:lpstr>
      <vt:lpstr>Questions</vt:lpstr>
    </vt:vector>
  </TitlesOfParts>
  <Company>MSDE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Nonpublic School Approval:  Soup to Nuts</dc:title>
  <dc:creator>Kelly Meadows</dc:creator>
  <cp:lastModifiedBy>Alexandra Cambra</cp:lastModifiedBy>
  <cp:revision>60</cp:revision>
  <dcterms:created xsi:type="dcterms:W3CDTF">2016-09-06T22:45:58Z</dcterms:created>
  <dcterms:modified xsi:type="dcterms:W3CDTF">2017-11-15T20:21:52Z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0x010100F44B3C1990FD604E84CC1E7ED7493313</vt:lpwstr>
  </property>
  <property fmtid="{D5CDD505-2E9C-101B-9397-08002B2CF9AE}" pid="3" name="Order">
    <vt:r8>262500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