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58" r:id="rId3"/>
    <p:sldId id="275" r:id="rId4"/>
    <p:sldId id="259" r:id="rId5"/>
    <p:sldId id="260" r:id="rId6"/>
    <p:sldId id="273" r:id="rId7"/>
    <p:sldId id="271" r:id="rId8"/>
    <p:sldId id="261" r:id="rId9"/>
    <p:sldId id="262" r:id="rId10"/>
    <p:sldId id="285" r:id="rId11"/>
    <p:sldId id="277" r:id="rId12"/>
    <p:sldId id="263" r:id="rId13"/>
    <p:sldId id="280" r:id="rId14"/>
    <p:sldId id="264" r:id="rId15"/>
    <p:sldId id="281" r:id="rId16"/>
    <p:sldId id="283" r:id="rId17"/>
    <p:sldId id="265" r:id="rId18"/>
    <p:sldId id="266" r:id="rId19"/>
    <p:sldId id="267" r:id="rId20"/>
    <p:sldId id="268" r:id="rId21"/>
    <p:sldId id="269" r:id="rId22"/>
    <p:sldId id="270" r:id="rId23"/>
    <p:sldId id="284" r:id="rId24"/>
    <p:sldId id="279" r:id="rId25"/>
    <p:sldId id="286" r:id="rId26"/>
    <p:sldId id="287" r:id="rId27"/>
    <p:sldId id="278" r:id="rId28"/>
    <p:sldId id="272"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09" autoAdjust="0"/>
    <p:restoredTop sz="86447" autoAdjust="0"/>
  </p:normalViewPr>
  <p:slideViewPr>
    <p:cSldViewPr snapToGrid="0">
      <p:cViewPr varScale="1">
        <p:scale>
          <a:sx n="93" d="100"/>
          <a:sy n="93" d="100"/>
        </p:scale>
        <p:origin x="120" y="84"/>
      </p:cViewPr>
      <p:guideLst>
        <p:guide orient="horz" pos="2160"/>
        <p:guide pos="3840"/>
      </p:guideLst>
    </p:cSldViewPr>
  </p:slideViewPr>
  <p:outlineViewPr>
    <p:cViewPr>
      <p:scale>
        <a:sx n="33" d="100"/>
        <a:sy n="33" d="100"/>
      </p:scale>
      <p:origin x="0" y="-734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254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E8B69B-B9A1-4C02-9D06-2B899E4528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A10B039-1316-45C4-89A7-B485DA880A0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A83F4A27-1515-4AA7-A534-50E82C57BE24}" type="datetimeFigureOut">
              <a:rPr lang="en-US"/>
              <a:pPr>
                <a:defRPr/>
              </a:pPr>
              <a:t>3/9/2021</a:t>
            </a:fld>
            <a:endParaRPr lang="en-US"/>
          </a:p>
        </p:txBody>
      </p:sp>
      <p:sp>
        <p:nvSpPr>
          <p:cNvPr id="4" name="Slide Image Placeholder 3">
            <a:extLst>
              <a:ext uri="{FF2B5EF4-FFF2-40B4-BE49-F238E27FC236}">
                <a16:creationId xmlns:a16="http://schemas.microsoft.com/office/drawing/2014/main" id="{69FC0D6C-D7C4-4ED3-8259-391044B28AFC}"/>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C899C-B7BE-4295-919C-50844CC2406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A52B94E-8A4E-4F68-95A5-F9873DBDE65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37C686D-7492-433D-AACD-34BC30078B2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58647A05-1ED3-4C7A-9AF7-A2DC9652FC5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EF78421-B4C9-4703-B975-687F0C3E73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9616C9A-8583-4A53-9BB4-F6A556A010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new law reflects an effort to facilitate students’ continuity of medical care and access to education. This law ensures that students who are being treated with medical cannabis will be able to attend school and participate in school activities while continuing their treatment which cannot reasonably be accomplished outside of school hours</a:t>
            </a:r>
          </a:p>
        </p:txBody>
      </p:sp>
      <p:sp>
        <p:nvSpPr>
          <p:cNvPr id="10244" name="Slide Number Placeholder 3">
            <a:extLst>
              <a:ext uri="{FF2B5EF4-FFF2-40B4-BE49-F238E27FC236}">
                <a16:creationId xmlns:a16="http://schemas.microsoft.com/office/drawing/2014/main" id="{D3775B10-F617-4022-813B-F6FC787062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E107694-E4B1-4D42-BA26-FDF8F4FEA307}" type="slidenum">
              <a:rPr lang="en-US" altLang="en-US"/>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647A05-1ED3-4C7A-9AF7-A2DC9652FC57}" type="slidenum">
              <a:rPr lang="en-US" smtClean="0"/>
              <a:pPr>
                <a:defRPr/>
              </a:pPr>
              <a:t>10</a:t>
            </a:fld>
            <a:endParaRPr lang="en-US"/>
          </a:p>
        </p:txBody>
      </p:sp>
    </p:spTree>
    <p:extLst>
      <p:ext uri="{BB962C8B-B14F-4D97-AF65-F5344CB8AC3E}">
        <p14:creationId xmlns:p14="http://schemas.microsoft.com/office/powerpoint/2010/main" val="3974086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4004CAB-4CED-42C8-A912-7564530CCA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7724372-6A2D-4629-90B1-A9B1571D1B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2772" name="Slide Number Placeholder 3">
            <a:extLst>
              <a:ext uri="{FF2B5EF4-FFF2-40B4-BE49-F238E27FC236}">
                <a16:creationId xmlns:a16="http://schemas.microsoft.com/office/drawing/2014/main" id="{6C128374-7498-45AB-9C0F-D61BAE3DE5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038CADF-1A3D-4599-BFDC-7028EBD308AC}" type="slidenum">
              <a:rPr lang="en-US" altLang="en-US"/>
              <a:pPr fontAlgn="base">
                <a:spcBef>
                  <a:spcPct val="0"/>
                </a:spcBef>
                <a:spcAft>
                  <a:spcPct val="0"/>
                </a:spcAft>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AAF84C0-4D3C-47E8-B9F5-3740FA9C13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989CAF96-5709-4508-9AFD-300798D6C7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a.A list of names and contact information of any caregivers of the student who will </a:t>
            </a:r>
          </a:p>
          <a:p>
            <a:pPr>
              <a:spcBef>
                <a:spcPct val="0"/>
              </a:spcBef>
            </a:pPr>
            <a:r>
              <a:rPr lang="en-US" altLang="en-US"/>
              <a:t>administer the medical cannabis to the student. </a:t>
            </a:r>
          </a:p>
          <a:p>
            <a:pPr>
              <a:spcBef>
                <a:spcPct val="0"/>
              </a:spcBef>
            </a:pPr>
            <a:r>
              <a:rPr lang="en-US" altLang="en-US"/>
              <a:t>This list needs to be accompanied by copies of the Maryland Medical Cannabis Commission (MMCC)-issued caregiver identification cards for each caregiver,  </a:t>
            </a:r>
          </a:p>
          <a:p>
            <a:pPr>
              <a:spcBef>
                <a:spcPct val="0"/>
              </a:spcBef>
            </a:pPr>
            <a:endParaRPr lang="en-US" altLang="en-US"/>
          </a:p>
          <a:p>
            <a:pPr>
              <a:spcBef>
                <a:spcPct val="0"/>
              </a:spcBef>
            </a:pPr>
            <a:r>
              <a:rPr lang="en-US" altLang="en-US"/>
              <a:t>The parent/legal guardian must also inform the school if the caregiver will be administering the medical cannabis on school property, during a specific school-sponsored activity, and/or on a school bus</a:t>
            </a:r>
          </a:p>
          <a:p>
            <a:pPr>
              <a:spcBef>
                <a:spcPct val="0"/>
              </a:spcBef>
            </a:pPr>
            <a:endParaRPr lang="en-US" altLang="en-US"/>
          </a:p>
        </p:txBody>
      </p:sp>
      <p:sp>
        <p:nvSpPr>
          <p:cNvPr id="34820" name="Slide Number Placeholder 3">
            <a:extLst>
              <a:ext uri="{FF2B5EF4-FFF2-40B4-BE49-F238E27FC236}">
                <a16:creationId xmlns:a16="http://schemas.microsoft.com/office/drawing/2014/main" id="{AE591B6A-F529-41F6-9740-FF3799DFD4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97A23BF-B9E8-4ACF-A11E-313748DEC4D8}" type="slidenum">
              <a:rPr lang="en-US" altLang="en-US"/>
              <a:pPr fontAlgn="base">
                <a:spcBef>
                  <a:spcPct val="0"/>
                </a:spcBef>
                <a:spcAft>
                  <a:spcPct val="0"/>
                </a:spcAft>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02248C9-6734-4DCF-A2C2-B9C626BD71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69A35A2-D496-475E-9F14-5B0E648195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6868" name="Slide Number Placeholder 3">
            <a:extLst>
              <a:ext uri="{FF2B5EF4-FFF2-40B4-BE49-F238E27FC236}">
                <a16:creationId xmlns:a16="http://schemas.microsoft.com/office/drawing/2014/main" id="{E4761622-847D-4315-86D5-F00F3F9078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ED4137-A334-42FC-89A6-BF4BF97ED6DA}" type="slidenum">
              <a:rPr lang="en-US" altLang="en-US"/>
              <a:pPr fontAlgn="base">
                <a:spcBef>
                  <a:spcPct val="0"/>
                </a:spcBef>
                <a:spcAft>
                  <a:spcPct val="0"/>
                </a:spcAft>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3FA78D1-D5DC-4CBE-8F18-662E6C18E1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8FA50FEA-F239-4A4D-82B2-A24BFC71A8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8916" name="Slide Number Placeholder 3">
            <a:extLst>
              <a:ext uri="{FF2B5EF4-FFF2-40B4-BE49-F238E27FC236}">
                <a16:creationId xmlns:a16="http://schemas.microsoft.com/office/drawing/2014/main" id="{47B35836-4155-4A26-BF35-9CA542DE22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15E703E-873A-4F30-AE1C-45F0D2C98F24}" type="slidenum">
              <a:rPr lang="en-US" altLang="en-US"/>
              <a:pPr fontAlgn="base">
                <a:spcBef>
                  <a:spcPct val="0"/>
                </a:spcBef>
                <a:spcAft>
                  <a:spcPct val="0"/>
                </a:spcAft>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6A8E557-286C-4630-9B37-DDCA4F3356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E5AF8810-228E-4011-96C8-8D8F8B2718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means the school administrator, or any school staff or contracted school personnel of the local school system designated by the school administrator in consultation with the school nurse, who completes the training requirements under these guidelines. However, a school nurse may not be required to administer medical cannabis to a qualifying student.</a:t>
            </a:r>
          </a:p>
        </p:txBody>
      </p:sp>
      <p:sp>
        <p:nvSpPr>
          <p:cNvPr id="40964" name="Slide Number Placeholder 3">
            <a:extLst>
              <a:ext uri="{FF2B5EF4-FFF2-40B4-BE49-F238E27FC236}">
                <a16:creationId xmlns:a16="http://schemas.microsoft.com/office/drawing/2014/main" id="{69DCC26B-3C3A-4816-AEA0-90CC83F59D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A26C42C-CA05-4BBB-889F-B923E98FAE8F}" type="slidenum">
              <a:rPr lang="en-US" altLang="en-US"/>
              <a:pPr fontAlgn="base">
                <a:spcBef>
                  <a:spcPct val="0"/>
                </a:spcBef>
                <a:spcAft>
                  <a:spcPct val="0"/>
                </a:spcAft>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D0F217F-9EB5-4654-83D4-A28698E60E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BC00CB90-250A-4F21-8B33-C029F9C40795}"/>
              </a:ext>
            </a:extLst>
          </p:cNvPr>
          <p:cNvSpPr>
            <a:spLocks noGrp="1" noChangeArrowheads="1"/>
          </p:cNvSpPr>
          <p:nvPr>
            <p:ph type="body" idx="1"/>
          </p:nvPr>
        </p:nvSpPr>
        <p:spPr bwMode="auto">
          <a:xfrm>
            <a:off x="422275" y="4400550"/>
            <a:ext cx="6037263" cy="4743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designated school personnel with the written permission of the school administrator shall determine the specific location where the permissible medical cannabis is administered to the qualifying student that does not create risk of disruption to the educational environment or exposure to other students</a:t>
            </a:r>
          </a:p>
          <a:p>
            <a:pPr>
              <a:spcBef>
                <a:spcPct val="0"/>
              </a:spcBef>
            </a:pPr>
            <a:r>
              <a:rPr lang="en-US" altLang="en-US"/>
              <a:t>Designated location” means a location: 1) within the health suite of any school building, or any other location within the school building, as identified in writing by the school administration in consultation with Health Services; 2) upon a school bus; or 3) at a school-sponsored event. The local school system (LSS) shall determine, in its sole discretion, that the designated location does not create a risk of disruption to the educational environment or exposure to other students. The school administrator and school nurse shall determine a location that affords student privacy and confidentiality </a:t>
            </a:r>
          </a:p>
          <a:p>
            <a:pPr>
              <a:spcBef>
                <a:spcPct val="0"/>
              </a:spcBef>
            </a:pPr>
            <a:endParaRPr lang="en-US" altLang="en-US"/>
          </a:p>
          <a:p>
            <a:pPr>
              <a:spcBef>
                <a:spcPct val="0"/>
              </a:spcBef>
            </a:pPr>
            <a:endParaRPr lang="en-US" altLang="en-US"/>
          </a:p>
          <a:p>
            <a:pPr>
              <a:spcBef>
                <a:spcPct val="0"/>
              </a:spcBef>
            </a:pPr>
            <a:r>
              <a:rPr lang="en-US" altLang="en-US"/>
              <a:t>These guidelines convey no right to any student or to the student’s parent/legal guardian or other caregiver to demand access to any general or particular location on school or district property, a school bus or at a school-sponsored activity to administer medical cannabis. </a:t>
            </a:r>
          </a:p>
          <a:p>
            <a:pPr>
              <a:spcBef>
                <a:spcPct val="0"/>
              </a:spcBef>
            </a:pPr>
            <a:r>
              <a:rPr lang="en-US" altLang="en-US"/>
              <a:t> </a:t>
            </a:r>
          </a:p>
          <a:p>
            <a:pPr>
              <a:spcBef>
                <a:spcPct val="0"/>
              </a:spcBef>
            </a:pPr>
            <a:r>
              <a:rPr lang="en-US" altLang="en-US"/>
              <a:t>These guidelines shall not apply to school grounds, school-sponsored activities, or school buses located on federal property. </a:t>
            </a:r>
          </a:p>
          <a:p>
            <a:pPr>
              <a:spcBef>
                <a:spcPct val="0"/>
              </a:spcBef>
            </a:pPr>
            <a:endParaRPr lang="en-US" altLang="en-US"/>
          </a:p>
        </p:txBody>
      </p:sp>
      <p:sp>
        <p:nvSpPr>
          <p:cNvPr id="43012" name="Slide Number Placeholder 3">
            <a:extLst>
              <a:ext uri="{FF2B5EF4-FFF2-40B4-BE49-F238E27FC236}">
                <a16:creationId xmlns:a16="http://schemas.microsoft.com/office/drawing/2014/main" id="{CE21D5F3-2517-45AC-9B19-19399DFCDD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58B1203-B6ED-459E-B954-20052A38728C}" type="slidenum">
              <a:rPr lang="en-US" altLang="en-US"/>
              <a:pPr fontAlgn="base">
                <a:spcBef>
                  <a:spcPct val="0"/>
                </a:spcBef>
                <a:spcAft>
                  <a:spcPct val="0"/>
                </a:spcAft>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AD8E660-E37D-4E6D-B2D0-6BEB6CA282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DF335A7F-4EC1-4F4D-BE68-AA80189163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5060" name="Slide Number Placeholder 3">
            <a:extLst>
              <a:ext uri="{FF2B5EF4-FFF2-40B4-BE49-F238E27FC236}">
                <a16:creationId xmlns:a16="http://schemas.microsoft.com/office/drawing/2014/main" id="{DA8CE99D-9B42-4789-AD4E-3FFA934882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8086E6-8E0A-4586-87E4-577A39BFFCE4}" type="slidenum">
              <a:rPr lang="en-US" altLang="en-US"/>
              <a:pPr fontAlgn="base">
                <a:spcBef>
                  <a:spcPct val="0"/>
                </a:spcBef>
                <a:spcAft>
                  <a:spcPct val="0"/>
                </a:spcAft>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376B28E-F971-4BCF-B73C-2AF63D2239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B1DEBEBE-2045-460B-BA4E-21CFFE967C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7108" name="Slide Number Placeholder 3">
            <a:extLst>
              <a:ext uri="{FF2B5EF4-FFF2-40B4-BE49-F238E27FC236}">
                <a16:creationId xmlns:a16="http://schemas.microsoft.com/office/drawing/2014/main" id="{1ED694C2-6B95-48DD-B907-1DD2CDE60A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24A7397-B433-465C-96C7-387F89E82B01}" type="slidenum">
              <a:rPr lang="en-US" altLang="en-US"/>
              <a:pPr fontAlgn="base">
                <a:spcBef>
                  <a:spcPct val="0"/>
                </a:spcBef>
                <a:spcAft>
                  <a:spcPct val="0"/>
                </a:spcAft>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75393979-CE6F-4D64-9BF5-D14B1D8098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5D23B07B-9210-4809-8661-0013EA69BF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School-sponsored activities” means any activity or function that is sanctioned, approved, conducted, planned, and/or supervised by the school administrator regardless of whether the activity takes place on or off school property or occurs during regular instructional hours.  The school staff assume responsibility during the activity or function for student attendance and compliance with the rules and expectations of student behavior and conduct as specified in the school handbook for students. </a:t>
            </a:r>
          </a:p>
        </p:txBody>
      </p:sp>
      <p:sp>
        <p:nvSpPr>
          <p:cNvPr id="49156" name="Slide Number Placeholder 3">
            <a:extLst>
              <a:ext uri="{FF2B5EF4-FFF2-40B4-BE49-F238E27FC236}">
                <a16:creationId xmlns:a16="http://schemas.microsoft.com/office/drawing/2014/main" id="{70E7A842-F06D-4458-B826-A2704FA294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8419480-D1BC-4BAD-ADB8-C0FC9B798777}" type="slidenum">
              <a:rPr lang="en-US" altLang="en-US"/>
              <a:pPr fontAlgn="base">
                <a:spcBef>
                  <a:spcPct val="0"/>
                </a:spcBef>
                <a:spcAft>
                  <a:spcPct val="0"/>
                </a:spcAft>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7E2F1885-7F5D-444E-B427-7010AF582B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DBF45E59-508F-42D9-8E19-6FE710B50C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292" name="Slide Number Placeholder 3">
            <a:extLst>
              <a:ext uri="{FF2B5EF4-FFF2-40B4-BE49-F238E27FC236}">
                <a16:creationId xmlns:a16="http://schemas.microsoft.com/office/drawing/2014/main" id="{83CBF42E-52F8-4DB9-844D-285B27075E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C12BE0B-43C5-4C64-984B-DA214ABD496D}" type="slidenum">
              <a:rPr lang="en-US" altLang="en-US"/>
              <a:pPr fontAlgn="base">
                <a:spcBef>
                  <a:spcPct val="0"/>
                </a:spcBef>
                <a:spcAft>
                  <a:spcPct val="0"/>
                </a:spcAft>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440CB3E-5638-4499-9590-294B1C710B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8F2B065-D752-4185-B189-B264AF0581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04" name="Slide Number Placeholder 3">
            <a:extLst>
              <a:ext uri="{FF2B5EF4-FFF2-40B4-BE49-F238E27FC236}">
                <a16:creationId xmlns:a16="http://schemas.microsoft.com/office/drawing/2014/main" id="{4CD7CDE6-3B00-45FE-B79A-D31A6DD665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83913DE-718B-4730-B91C-ED687E58D121}" type="slidenum">
              <a:rPr lang="en-US" altLang="en-US"/>
              <a:pPr fontAlgn="base">
                <a:spcBef>
                  <a:spcPct val="0"/>
                </a:spcBef>
                <a:spcAft>
                  <a:spcPct val="0"/>
                </a:spcAft>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C501976D-8BE4-43D8-AD70-33CF602BA3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4BC4D2C0-9823-444F-9E38-C0D9EEF774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3252" name="Slide Number Placeholder 3">
            <a:extLst>
              <a:ext uri="{FF2B5EF4-FFF2-40B4-BE49-F238E27FC236}">
                <a16:creationId xmlns:a16="http://schemas.microsoft.com/office/drawing/2014/main" id="{817C2103-9F15-4666-BAB8-A0C0EE86AF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7E0775-4CD2-4B4A-9BDF-334B7B5568A1}" type="slidenum">
              <a:rPr lang="en-US" altLang="en-US"/>
              <a:pPr fontAlgn="base">
                <a:spcBef>
                  <a:spcPct val="0"/>
                </a:spcBef>
                <a:spcAft>
                  <a:spcPct val="0"/>
                </a:spcAft>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C4DC4B2-5DB9-43F7-9CED-F719EC0130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9C9D13DE-654E-4E17-83F7-862CC0576C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a:extLst>
              <a:ext uri="{FF2B5EF4-FFF2-40B4-BE49-F238E27FC236}">
                <a16:creationId xmlns:a16="http://schemas.microsoft.com/office/drawing/2014/main" id="{FBD897FB-BC40-41CD-B174-5A3742F4A4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81C9729-908A-48D4-8171-16CCAAD2D98C}" type="slidenum">
              <a:rPr lang="en-US" altLang="en-US"/>
              <a:pPr fontAlgn="base">
                <a:spcBef>
                  <a:spcPct val="0"/>
                </a:spcBef>
                <a:spcAft>
                  <a:spcPct val="0"/>
                </a:spcAft>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A8130016-9741-43CE-9A33-A602D541AA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E3935D62-BD89-4AA7-B168-C866ED19BD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8372" name="Slide Number Placeholder 3">
            <a:extLst>
              <a:ext uri="{FF2B5EF4-FFF2-40B4-BE49-F238E27FC236}">
                <a16:creationId xmlns:a16="http://schemas.microsoft.com/office/drawing/2014/main" id="{F947C5ED-A7C8-4110-B5B5-B932CFC4A3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E9182F1-DF0F-4BA7-8C58-97E625B70F7C}" type="slidenum">
              <a:rPr lang="en-US" altLang="en-US"/>
              <a:pPr fontAlgn="base">
                <a:spcBef>
                  <a:spcPct val="0"/>
                </a:spcBef>
                <a:spcAft>
                  <a:spcPct val="0"/>
                </a:spcAft>
              </a:pPr>
              <a:t>24</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4AC0CF3E-D56B-4344-99E3-4480160E68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C8DDAD03-CE72-468F-BEF4-FFCAE03CAF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0420" name="Slide Number Placeholder 3">
            <a:extLst>
              <a:ext uri="{FF2B5EF4-FFF2-40B4-BE49-F238E27FC236}">
                <a16:creationId xmlns:a16="http://schemas.microsoft.com/office/drawing/2014/main" id="{267D1258-097B-4A96-9F85-0CD8AED481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127A76-643A-4263-9ACA-6DFF461B1E96}" type="slidenum">
              <a:rPr lang="en-US" altLang="en-US"/>
              <a:pPr fontAlgn="base">
                <a:spcBef>
                  <a:spcPct val="0"/>
                </a:spcBef>
                <a:spcAft>
                  <a:spcPct val="0"/>
                </a:spcAft>
              </a:pPr>
              <a:t>27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1F21C7F-E5E1-46CF-9632-125B94050A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43A8468E-9EFD-4FDD-8346-794DA1301A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purpose of these school health guidelines is to assist designated school personnel to manage and coordinate the care of students who are receiving medical cannabis treatment for varying qualifying medical conditions so students remain safe in school, are supported to optimally learn, and can have an equal opportunity to participate in all aspects of school programming, including school-sponsored activities.</a:t>
            </a:r>
          </a:p>
        </p:txBody>
      </p:sp>
      <p:sp>
        <p:nvSpPr>
          <p:cNvPr id="14340" name="Slide Number Placeholder 3">
            <a:extLst>
              <a:ext uri="{FF2B5EF4-FFF2-40B4-BE49-F238E27FC236}">
                <a16:creationId xmlns:a16="http://schemas.microsoft.com/office/drawing/2014/main" id="{988BF08E-D20F-4F56-A99F-E5C7A36D8F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BC330E-713F-4ADB-8959-FFD342CEF374}" type="slidenum">
              <a:rPr lang="en-US" altLang="en-US"/>
              <a:pPr fontAlgn="base">
                <a:spcBef>
                  <a:spcPct val="0"/>
                </a:spcBef>
                <a:spcAft>
                  <a:spcPct val="0"/>
                </a:spcAft>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D77527C-E4B3-4692-AF65-4C4C6BD610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90B0A2C-069F-458D-9ABC-E2D70C18A6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6388" name="Slide Number Placeholder 3">
            <a:extLst>
              <a:ext uri="{FF2B5EF4-FFF2-40B4-BE49-F238E27FC236}">
                <a16:creationId xmlns:a16="http://schemas.microsoft.com/office/drawing/2014/main" id="{D22F74CC-46EB-46E4-9CB8-B78F4A3B2B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1B59081-FD9E-4EEF-909F-B1E9A06D6B83}" type="slidenum">
              <a:rPr lang="en-US" altLang="en-US"/>
              <a:pPr fontAlgn="base">
                <a:spcBef>
                  <a:spcPct val="0"/>
                </a:spcBef>
                <a:spcAft>
                  <a:spcPct val="0"/>
                </a:spcAft>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BD75BD5-BC11-4C6F-BE48-69FB7CA537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D2625D5F-E732-4A9B-BB86-962C9A550F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 For a qualifying student under the age of 18 years:</a:t>
            </a:r>
          </a:p>
          <a:p>
            <a:pPr>
              <a:spcBef>
                <a:spcPct val="0"/>
              </a:spcBef>
            </a:pPr>
            <a:endParaRPr lang="en-US" altLang="en-US"/>
          </a:p>
          <a:p>
            <a:pPr>
              <a:spcBef>
                <a:spcPct val="0"/>
              </a:spcBef>
            </a:pPr>
            <a:r>
              <a:rPr lang="en-US" altLang="en-US"/>
              <a:t>I.  A parent or legal guardian; and</a:t>
            </a:r>
          </a:p>
          <a:p>
            <a:pPr>
              <a:spcBef>
                <a:spcPct val="0"/>
              </a:spcBef>
            </a:pPr>
            <a:endParaRPr lang="en-US" altLang="en-US"/>
          </a:p>
          <a:p>
            <a:pPr>
              <a:spcBef>
                <a:spcPct val="0"/>
              </a:spcBef>
            </a:pPr>
            <a:r>
              <a:rPr lang="en-US" altLang="en-US"/>
              <a:t>II. Not more than two additional adults designated by the parent or legal guardian. </a:t>
            </a:r>
          </a:p>
          <a:p>
            <a:pPr>
              <a:spcBef>
                <a:spcPct val="0"/>
              </a:spcBef>
            </a:pPr>
            <a:endParaRPr lang="en-US" altLang="en-US"/>
          </a:p>
          <a:p>
            <a:pPr>
              <a:spcBef>
                <a:spcPct val="0"/>
              </a:spcBef>
            </a:pPr>
            <a:r>
              <a:rPr lang="en-US" altLang="en-US"/>
              <a:t>“Caregiver” does not include any designated school personnel authorized to administer medical cannabis to a student in accordance with the guidelines established under ⸹7-446 of the Education Article.</a:t>
            </a:r>
          </a:p>
          <a:p>
            <a:pPr>
              <a:spcBef>
                <a:spcPct val="0"/>
              </a:spcBef>
            </a:pPr>
            <a:endParaRPr lang="en-US" altLang="en-US"/>
          </a:p>
        </p:txBody>
      </p:sp>
      <p:sp>
        <p:nvSpPr>
          <p:cNvPr id="18436" name="Slide Number Placeholder 3">
            <a:extLst>
              <a:ext uri="{FF2B5EF4-FFF2-40B4-BE49-F238E27FC236}">
                <a16:creationId xmlns:a16="http://schemas.microsoft.com/office/drawing/2014/main" id="{2D66D713-9A17-42AD-AF26-E4BB292A2F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374B322-4D60-449A-90DA-D84D712226FF}" type="slidenum">
              <a:rPr lang="en-US" altLang="en-US"/>
              <a:pPr fontAlgn="base">
                <a:spcBef>
                  <a:spcPct val="0"/>
                </a:spcBef>
                <a:spcAft>
                  <a:spcPct val="0"/>
                </a:spcAft>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9F7AFA5-ACC9-4FA3-9F07-6974F1CA3D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7F8E234-F31C-47FE-9274-39F523DEA4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2" name="Slide Number Placeholder 3">
            <a:extLst>
              <a:ext uri="{FF2B5EF4-FFF2-40B4-BE49-F238E27FC236}">
                <a16:creationId xmlns:a16="http://schemas.microsoft.com/office/drawing/2014/main" id="{E79BB4E4-65B8-4BF2-BA8C-7BB9A2BF6E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394A72-9628-4CBB-9070-A1A7CC8CCD84}" type="slidenum">
              <a:rPr lang="en-US" altLang="en-US"/>
              <a:pPr fontAlgn="base">
                <a:spcBef>
                  <a:spcPct val="0"/>
                </a:spcBef>
                <a:spcAft>
                  <a:spcPct val="0"/>
                </a:spcAft>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131321FE-C8D4-4F62-B996-62DCF227E4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05B8045-3E42-4701-BDA4-8BDE5F1B01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6628" name="Slide Number Placeholder 3">
            <a:extLst>
              <a:ext uri="{FF2B5EF4-FFF2-40B4-BE49-F238E27FC236}">
                <a16:creationId xmlns:a16="http://schemas.microsoft.com/office/drawing/2014/main" id="{BD335102-8DCD-4CDA-BBC4-33AC080C48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913CD-D76C-4976-9031-50A846999ED0}" type="slidenum">
              <a:rPr lang="en-US" altLang="en-US"/>
              <a:pPr fontAlgn="base">
                <a:spcBef>
                  <a:spcPct val="0"/>
                </a:spcBef>
                <a:spcAft>
                  <a:spcPct val="0"/>
                </a:spcAft>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881330B-FFD4-43E6-8CB5-925A76F153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7D26DE2-28A8-46B8-A907-FD480D4640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8676" name="Slide Number Placeholder 3">
            <a:extLst>
              <a:ext uri="{FF2B5EF4-FFF2-40B4-BE49-F238E27FC236}">
                <a16:creationId xmlns:a16="http://schemas.microsoft.com/office/drawing/2014/main" id="{426A905B-F5DE-4420-8371-32524DD3B5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20077C-B4A6-40FB-B6A4-D8FF9C062519}" type="slidenum">
              <a:rPr lang="en-US" altLang="en-US"/>
              <a:pPr fontAlgn="base">
                <a:spcBef>
                  <a:spcPct val="0"/>
                </a:spcBef>
                <a:spcAft>
                  <a:spcPct val="0"/>
                </a:spcAft>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F7E5ADD-83E7-4181-BCDF-B1A07E4FE4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A16CB160-64A8-4F1B-BAB1-397FDD0575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0724" name="Slide Number Placeholder 3">
            <a:extLst>
              <a:ext uri="{FF2B5EF4-FFF2-40B4-BE49-F238E27FC236}">
                <a16:creationId xmlns:a16="http://schemas.microsoft.com/office/drawing/2014/main" id="{0462423B-6918-4700-A1B2-096EBE276A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B2984FD-CE18-4785-A1D0-435D21C7FEEA}" type="slidenum">
              <a:rPr lang="en-US" altLang="en-US"/>
              <a:pPr fontAlgn="base">
                <a:spcBef>
                  <a:spcPct val="0"/>
                </a:spcBef>
                <a:spcAft>
                  <a:spcPct val="0"/>
                </a:spcAft>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2289BF-FEDC-4FD9-AF5C-D7CC7EBEDB85}"/>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BC20ECEE-78B6-4197-906E-5F122B10F575}"/>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1B82FEAF-1007-410B-B52D-CC493661ABBF}"/>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B1B897B1-9B03-4851-902A-EB54D8D5B2B1}"/>
              </a:ext>
            </a:extLst>
          </p:cNvPr>
          <p:cNvSpPr>
            <a:spLocks noGrp="1"/>
          </p:cNvSpPr>
          <p:nvPr>
            <p:ph type="dt" sz="half" idx="10"/>
          </p:nvPr>
        </p:nvSpPr>
        <p:spPr/>
        <p:txBody>
          <a:bodyPr/>
          <a:lstStyle>
            <a:lvl1pPr>
              <a:defRPr/>
            </a:lvl1pPr>
          </a:lstStyle>
          <a:p>
            <a:pPr>
              <a:defRPr/>
            </a:pPr>
            <a:fld id="{E434456B-9768-488F-B2D9-0D6EBEF3C9EA}" type="datetimeFigureOut">
              <a:rPr lang="en-US"/>
              <a:pPr>
                <a:defRPr/>
              </a:pPr>
              <a:t>3/9/2021</a:t>
            </a:fld>
            <a:endParaRPr lang="en-US" dirty="0"/>
          </a:p>
        </p:txBody>
      </p:sp>
      <p:sp>
        <p:nvSpPr>
          <p:cNvPr id="8" name="Footer Placeholder 4">
            <a:extLst>
              <a:ext uri="{FF2B5EF4-FFF2-40B4-BE49-F238E27FC236}">
                <a16:creationId xmlns:a16="http://schemas.microsoft.com/office/drawing/2014/main" id="{A4CE4FF8-C9F7-437B-9A77-BA808BCF808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96287E4-499C-4582-9316-23272C3B5A10}"/>
              </a:ext>
            </a:extLst>
          </p:cNvPr>
          <p:cNvSpPr>
            <a:spLocks noGrp="1"/>
          </p:cNvSpPr>
          <p:nvPr>
            <p:ph type="sldNum" sz="quarter" idx="12"/>
          </p:nvPr>
        </p:nvSpPr>
        <p:spPr/>
        <p:txBody>
          <a:bodyPr/>
          <a:lstStyle>
            <a:lvl1pPr>
              <a:defRPr/>
            </a:lvl1pPr>
          </a:lstStyle>
          <a:p>
            <a:pPr>
              <a:defRPr/>
            </a:pPr>
            <a:fld id="{FCD18C21-C0B9-4BCE-B422-139D603D9B8B}" type="slidenum">
              <a:rPr lang="en-US"/>
              <a:pPr>
                <a:defRPr/>
              </a:pPr>
              <a:t>‹#›</a:t>
            </a:fld>
            <a:endParaRPr lang="en-US" dirty="0"/>
          </a:p>
        </p:txBody>
      </p:sp>
    </p:spTree>
    <p:extLst>
      <p:ext uri="{BB962C8B-B14F-4D97-AF65-F5344CB8AC3E}">
        <p14:creationId xmlns:p14="http://schemas.microsoft.com/office/powerpoint/2010/main" val="389456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A96496-A02E-439D-80D5-2DC17AF9337E}"/>
              </a:ext>
            </a:extLst>
          </p:cNvPr>
          <p:cNvSpPr>
            <a:spLocks noGrp="1"/>
          </p:cNvSpPr>
          <p:nvPr>
            <p:ph type="dt" sz="half" idx="10"/>
          </p:nvPr>
        </p:nvSpPr>
        <p:spPr/>
        <p:txBody>
          <a:bodyPr/>
          <a:lstStyle>
            <a:lvl1pPr>
              <a:defRPr/>
            </a:lvl1pPr>
          </a:lstStyle>
          <a:p>
            <a:pPr>
              <a:defRPr/>
            </a:pPr>
            <a:fld id="{905052AA-6F2E-4C7A-9110-76721BFD1A25}" type="datetimeFigureOut">
              <a:rPr lang="en-US"/>
              <a:pPr>
                <a:defRPr/>
              </a:pPr>
              <a:t>3/9/2021</a:t>
            </a:fld>
            <a:endParaRPr lang="en-US" dirty="0"/>
          </a:p>
        </p:txBody>
      </p:sp>
      <p:sp>
        <p:nvSpPr>
          <p:cNvPr id="5" name="Footer Placeholder 4">
            <a:extLst>
              <a:ext uri="{FF2B5EF4-FFF2-40B4-BE49-F238E27FC236}">
                <a16:creationId xmlns:a16="http://schemas.microsoft.com/office/drawing/2014/main" id="{4F06DB2B-1154-4492-98AC-48A6BE0F4B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0070EB-73B4-44E6-A3BB-A2F246A6F034}"/>
              </a:ext>
            </a:extLst>
          </p:cNvPr>
          <p:cNvSpPr>
            <a:spLocks noGrp="1"/>
          </p:cNvSpPr>
          <p:nvPr>
            <p:ph type="sldNum" sz="quarter" idx="12"/>
          </p:nvPr>
        </p:nvSpPr>
        <p:spPr/>
        <p:txBody>
          <a:bodyPr/>
          <a:lstStyle>
            <a:lvl1pPr>
              <a:defRPr/>
            </a:lvl1pPr>
          </a:lstStyle>
          <a:p>
            <a:pPr>
              <a:defRPr/>
            </a:pPr>
            <a:fld id="{08974ED9-7497-4F27-B99E-6FA41FDB1A12}" type="slidenum">
              <a:rPr lang="en-US"/>
              <a:pPr>
                <a:defRPr/>
              </a:pPr>
              <a:t>‹#›</a:t>
            </a:fld>
            <a:endParaRPr lang="en-US" dirty="0"/>
          </a:p>
        </p:txBody>
      </p:sp>
    </p:spTree>
    <p:extLst>
      <p:ext uri="{BB962C8B-B14F-4D97-AF65-F5344CB8AC3E}">
        <p14:creationId xmlns:p14="http://schemas.microsoft.com/office/powerpoint/2010/main" val="63243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0F6F2-D5DE-4839-99FB-037384BA38C8}"/>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E8704E61-6CC7-4CA0-BB85-24FF2407142D}"/>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8EFCCE85-5AF6-4888-A812-666127187D97}"/>
              </a:ext>
            </a:extLst>
          </p:cNvPr>
          <p:cNvSpPr>
            <a:spLocks noGrp="1"/>
          </p:cNvSpPr>
          <p:nvPr>
            <p:ph type="dt" sz="half" idx="10"/>
          </p:nvPr>
        </p:nvSpPr>
        <p:spPr/>
        <p:txBody>
          <a:bodyPr/>
          <a:lstStyle>
            <a:lvl1pPr>
              <a:defRPr/>
            </a:lvl1pPr>
          </a:lstStyle>
          <a:p>
            <a:pPr>
              <a:defRPr/>
            </a:pPr>
            <a:fld id="{CCBF7622-3B82-41DB-B7B7-D0930A1DD790}" type="datetimeFigureOut">
              <a:rPr lang="en-US"/>
              <a:pPr>
                <a:defRPr/>
              </a:pPr>
              <a:t>3/9/2021</a:t>
            </a:fld>
            <a:endParaRPr lang="en-US" dirty="0"/>
          </a:p>
        </p:txBody>
      </p:sp>
      <p:sp>
        <p:nvSpPr>
          <p:cNvPr id="7" name="Footer Placeholder 4">
            <a:extLst>
              <a:ext uri="{FF2B5EF4-FFF2-40B4-BE49-F238E27FC236}">
                <a16:creationId xmlns:a16="http://schemas.microsoft.com/office/drawing/2014/main" id="{7C2EC667-2BEF-4DA7-8FFC-9356B767A4D1}"/>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38F0F61F-87FA-48D3-8AF4-3486D4438B28}"/>
              </a:ext>
            </a:extLst>
          </p:cNvPr>
          <p:cNvSpPr>
            <a:spLocks noGrp="1"/>
          </p:cNvSpPr>
          <p:nvPr>
            <p:ph type="sldNum" sz="quarter" idx="12"/>
          </p:nvPr>
        </p:nvSpPr>
        <p:spPr/>
        <p:txBody>
          <a:bodyPr/>
          <a:lstStyle>
            <a:lvl1pPr>
              <a:defRPr/>
            </a:lvl1pPr>
          </a:lstStyle>
          <a:p>
            <a:pPr>
              <a:defRPr/>
            </a:pPr>
            <a:fld id="{4190072B-418E-4D26-A6AD-F621B10B9B75}" type="slidenum">
              <a:rPr lang="en-US"/>
              <a:pPr>
                <a:defRPr/>
              </a:pPr>
              <a:t>‹#›</a:t>
            </a:fld>
            <a:endParaRPr lang="en-US" dirty="0"/>
          </a:p>
        </p:txBody>
      </p:sp>
    </p:spTree>
    <p:extLst>
      <p:ext uri="{BB962C8B-B14F-4D97-AF65-F5344CB8AC3E}">
        <p14:creationId xmlns:p14="http://schemas.microsoft.com/office/powerpoint/2010/main" val="427573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8234EC9-8389-4460-BB70-1DE53A9F048D}"/>
              </a:ext>
            </a:extLst>
          </p:cNvPr>
          <p:cNvSpPr>
            <a:spLocks noGrp="1"/>
          </p:cNvSpPr>
          <p:nvPr>
            <p:ph type="dt" sz="half" idx="10"/>
          </p:nvPr>
        </p:nvSpPr>
        <p:spPr/>
        <p:txBody>
          <a:bodyPr/>
          <a:lstStyle>
            <a:lvl1pPr>
              <a:defRPr/>
            </a:lvl1pPr>
          </a:lstStyle>
          <a:p>
            <a:pPr>
              <a:defRPr/>
            </a:pPr>
            <a:fld id="{E71B3966-EB69-42AA-85D2-50166A72A12E}" type="datetimeFigureOut">
              <a:rPr lang="en-US"/>
              <a:pPr>
                <a:defRPr/>
              </a:pPr>
              <a:t>3/9/2021</a:t>
            </a:fld>
            <a:endParaRPr lang="en-US" dirty="0"/>
          </a:p>
        </p:txBody>
      </p:sp>
      <p:sp>
        <p:nvSpPr>
          <p:cNvPr id="5" name="Footer Placeholder 4">
            <a:extLst>
              <a:ext uri="{FF2B5EF4-FFF2-40B4-BE49-F238E27FC236}">
                <a16:creationId xmlns:a16="http://schemas.microsoft.com/office/drawing/2014/main" id="{84535083-EDB1-4BE1-B752-38D9D8D298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737A83-FD9F-4F8B-A103-98203C108EB0}"/>
              </a:ext>
            </a:extLst>
          </p:cNvPr>
          <p:cNvSpPr>
            <a:spLocks noGrp="1"/>
          </p:cNvSpPr>
          <p:nvPr>
            <p:ph type="sldNum" sz="quarter" idx="12"/>
          </p:nvPr>
        </p:nvSpPr>
        <p:spPr/>
        <p:txBody>
          <a:bodyPr/>
          <a:lstStyle>
            <a:lvl1pPr>
              <a:defRPr/>
            </a:lvl1pPr>
          </a:lstStyle>
          <a:p>
            <a:pPr>
              <a:defRPr/>
            </a:pPr>
            <a:fld id="{68FF9B74-7401-4A1B-9330-EADCA22B8D4E}" type="slidenum">
              <a:rPr lang="en-US"/>
              <a:pPr>
                <a:defRPr/>
              </a:pPr>
              <a:t>‹#›</a:t>
            </a:fld>
            <a:endParaRPr lang="en-US" dirty="0"/>
          </a:p>
        </p:txBody>
      </p:sp>
    </p:spTree>
    <p:extLst>
      <p:ext uri="{BB962C8B-B14F-4D97-AF65-F5344CB8AC3E}">
        <p14:creationId xmlns:p14="http://schemas.microsoft.com/office/powerpoint/2010/main" val="385047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F6E42E-805A-496B-B154-F5B455044FAD}"/>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5F9E7E5-7B85-4182-8663-D3E1F176B84A}"/>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CB6B79BE-FEB5-4C4C-9395-7FF6BA44A656}"/>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475D293D-5547-479E-BAB7-5F3AD195CF87}"/>
              </a:ext>
            </a:extLst>
          </p:cNvPr>
          <p:cNvSpPr>
            <a:spLocks noGrp="1"/>
          </p:cNvSpPr>
          <p:nvPr>
            <p:ph type="dt" sz="half" idx="10"/>
          </p:nvPr>
        </p:nvSpPr>
        <p:spPr/>
        <p:txBody>
          <a:bodyPr/>
          <a:lstStyle>
            <a:lvl1pPr>
              <a:defRPr/>
            </a:lvl1pPr>
          </a:lstStyle>
          <a:p>
            <a:pPr>
              <a:defRPr/>
            </a:pPr>
            <a:fld id="{9D1384BC-48D0-4311-B79C-D89CB9FC0E5F}" type="datetimeFigureOut">
              <a:rPr lang="en-US"/>
              <a:pPr>
                <a:defRPr/>
              </a:pPr>
              <a:t>3/9/2021</a:t>
            </a:fld>
            <a:endParaRPr lang="en-US" dirty="0"/>
          </a:p>
        </p:txBody>
      </p:sp>
      <p:sp>
        <p:nvSpPr>
          <p:cNvPr id="8" name="Footer Placeholder 4">
            <a:extLst>
              <a:ext uri="{FF2B5EF4-FFF2-40B4-BE49-F238E27FC236}">
                <a16:creationId xmlns:a16="http://schemas.microsoft.com/office/drawing/2014/main" id="{174B3490-FAFC-4B0D-8CE9-840C4710147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91E2FE0-BA15-48ED-B129-3A6712736BDB}"/>
              </a:ext>
            </a:extLst>
          </p:cNvPr>
          <p:cNvSpPr>
            <a:spLocks noGrp="1"/>
          </p:cNvSpPr>
          <p:nvPr>
            <p:ph type="sldNum" sz="quarter" idx="12"/>
          </p:nvPr>
        </p:nvSpPr>
        <p:spPr/>
        <p:txBody>
          <a:bodyPr/>
          <a:lstStyle>
            <a:lvl1pPr>
              <a:defRPr/>
            </a:lvl1pPr>
          </a:lstStyle>
          <a:p>
            <a:pPr>
              <a:defRPr/>
            </a:pPr>
            <a:fld id="{8C2FD4CF-9A38-44BE-9EF9-827F45F16359}" type="slidenum">
              <a:rPr lang="en-US"/>
              <a:pPr>
                <a:defRPr/>
              </a:pPr>
              <a:t>‹#›</a:t>
            </a:fld>
            <a:endParaRPr lang="en-US" dirty="0"/>
          </a:p>
        </p:txBody>
      </p:sp>
    </p:spTree>
    <p:extLst>
      <p:ext uri="{BB962C8B-B14F-4D97-AF65-F5344CB8AC3E}">
        <p14:creationId xmlns:p14="http://schemas.microsoft.com/office/powerpoint/2010/main" val="3332024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B1A3884-57EE-4E29-BFFD-2E6BC03D5FC0}"/>
              </a:ext>
            </a:extLst>
          </p:cNvPr>
          <p:cNvSpPr>
            <a:spLocks noGrp="1"/>
          </p:cNvSpPr>
          <p:nvPr>
            <p:ph type="dt" sz="half" idx="10"/>
          </p:nvPr>
        </p:nvSpPr>
        <p:spPr/>
        <p:txBody>
          <a:bodyPr/>
          <a:lstStyle>
            <a:lvl1pPr>
              <a:defRPr/>
            </a:lvl1pPr>
          </a:lstStyle>
          <a:p>
            <a:pPr>
              <a:defRPr/>
            </a:pPr>
            <a:fld id="{AD5DFB4D-33E3-41FD-B4CE-E58A051A1CBE}" type="datetimeFigureOut">
              <a:rPr lang="en-US"/>
              <a:pPr>
                <a:defRPr/>
              </a:pPr>
              <a:t>3/9/2021</a:t>
            </a:fld>
            <a:endParaRPr lang="en-US" dirty="0"/>
          </a:p>
        </p:txBody>
      </p:sp>
      <p:sp>
        <p:nvSpPr>
          <p:cNvPr id="6" name="Footer Placeholder 4">
            <a:extLst>
              <a:ext uri="{FF2B5EF4-FFF2-40B4-BE49-F238E27FC236}">
                <a16:creationId xmlns:a16="http://schemas.microsoft.com/office/drawing/2014/main" id="{DAABFC3E-73DC-456E-BA27-F2F7510319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5B49982-D0A5-44DB-A83B-1AF1FB8FFF69}"/>
              </a:ext>
            </a:extLst>
          </p:cNvPr>
          <p:cNvSpPr>
            <a:spLocks noGrp="1"/>
          </p:cNvSpPr>
          <p:nvPr>
            <p:ph type="sldNum" sz="quarter" idx="12"/>
          </p:nvPr>
        </p:nvSpPr>
        <p:spPr/>
        <p:txBody>
          <a:bodyPr/>
          <a:lstStyle>
            <a:lvl1pPr>
              <a:defRPr/>
            </a:lvl1pPr>
          </a:lstStyle>
          <a:p>
            <a:pPr>
              <a:defRPr/>
            </a:pPr>
            <a:fld id="{8EB7632E-8D00-4E27-9252-350EE7C43F87}" type="slidenum">
              <a:rPr lang="en-US"/>
              <a:pPr>
                <a:defRPr/>
              </a:pPr>
              <a:t>‹#›</a:t>
            </a:fld>
            <a:endParaRPr lang="en-US" dirty="0"/>
          </a:p>
        </p:txBody>
      </p:sp>
    </p:spTree>
    <p:extLst>
      <p:ext uri="{BB962C8B-B14F-4D97-AF65-F5344CB8AC3E}">
        <p14:creationId xmlns:p14="http://schemas.microsoft.com/office/powerpoint/2010/main" val="297865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FE66580-22B9-45B0-A06E-69F89D0CD948}"/>
              </a:ext>
            </a:extLst>
          </p:cNvPr>
          <p:cNvSpPr>
            <a:spLocks noGrp="1"/>
          </p:cNvSpPr>
          <p:nvPr>
            <p:ph type="dt" sz="half" idx="10"/>
          </p:nvPr>
        </p:nvSpPr>
        <p:spPr/>
        <p:txBody>
          <a:bodyPr/>
          <a:lstStyle>
            <a:lvl1pPr>
              <a:defRPr/>
            </a:lvl1pPr>
          </a:lstStyle>
          <a:p>
            <a:pPr>
              <a:defRPr/>
            </a:pPr>
            <a:fld id="{2D884232-42A1-47BE-A2D3-C74EABD40DA5}" type="datetimeFigureOut">
              <a:rPr lang="en-US"/>
              <a:pPr>
                <a:defRPr/>
              </a:pPr>
              <a:t>3/9/2021</a:t>
            </a:fld>
            <a:endParaRPr lang="en-US" dirty="0"/>
          </a:p>
        </p:txBody>
      </p:sp>
      <p:sp>
        <p:nvSpPr>
          <p:cNvPr id="8" name="Footer Placeholder 4">
            <a:extLst>
              <a:ext uri="{FF2B5EF4-FFF2-40B4-BE49-F238E27FC236}">
                <a16:creationId xmlns:a16="http://schemas.microsoft.com/office/drawing/2014/main" id="{BB74D9AA-B637-4CE6-9D1F-11271460097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565CDDD-BC96-473E-B3DA-6F8F7705B52B}"/>
              </a:ext>
            </a:extLst>
          </p:cNvPr>
          <p:cNvSpPr>
            <a:spLocks noGrp="1"/>
          </p:cNvSpPr>
          <p:nvPr>
            <p:ph type="sldNum" sz="quarter" idx="12"/>
          </p:nvPr>
        </p:nvSpPr>
        <p:spPr/>
        <p:txBody>
          <a:bodyPr/>
          <a:lstStyle>
            <a:lvl1pPr>
              <a:defRPr/>
            </a:lvl1pPr>
          </a:lstStyle>
          <a:p>
            <a:pPr>
              <a:defRPr/>
            </a:pPr>
            <a:fld id="{743D4D19-A073-4DF3-9D5B-A358D6724B16}" type="slidenum">
              <a:rPr lang="en-US"/>
              <a:pPr>
                <a:defRPr/>
              </a:pPr>
              <a:t>‹#›</a:t>
            </a:fld>
            <a:endParaRPr lang="en-US" dirty="0"/>
          </a:p>
        </p:txBody>
      </p:sp>
    </p:spTree>
    <p:extLst>
      <p:ext uri="{BB962C8B-B14F-4D97-AF65-F5344CB8AC3E}">
        <p14:creationId xmlns:p14="http://schemas.microsoft.com/office/powerpoint/2010/main" val="48708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A7744EC-0CC1-4B55-B327-EB74D1892E18}"/>
              </a:ext>
            </a:extLst>
          </p:cNvPr>
          <p:cNvSpPr>
            <a:spLocks noGrp="1"/>
          </p:cNvSpPr>
          <p:nvPr>
            <p:ph type="dt" sz="half" idx="10"/>
          </p:nvPr>
        </p:nvSpPr>
        <p:spPr/>
        <p:txBody>
          <a:bodyPr/>
          <a:lstStyle>
            <a:lvl1pPr>
              <a:defRPr/>
            </a:lvl1pPr>
          </a:lstStyle>
          <a:p>
            <a:pPr>
              <a:defRPr/>
            </a:pPr>
            <a:fld id="{DA3D453B-4725-4DAC-A9FC-FFEF1E83CB58}" type="datetimeFigureOut">
              <a:rPr lang="en-US"/>
              <a:pPr>
                <a:defRPr/>
              </a:pPr>
              <a:t>3/9/2021</a:t>
            </a:fld>
            <a:endParaRPr lang="en-US" dirty="0"/>
          </a:p>
        </p:txBody>
      </p:sp>
      <p:sp>
        <p:nvSpPr>
          <p:cNvPr id="4" name="Footer Placeholder 4">
            <a:extLst>
              <a:ext uri="{FF2B5EF4-FFF2-40B4-BE49-F238E27FC236}">
                <a16:creationId xmlns:a16="http://schemas.microsoft.com/office/drawing/2014/main" id="{9DC98339-3CE2-456A-84C2-791DA1B5162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CB12350-A67B-423E-960F-4AD708C7B488}"/>
              </a:ext>
            </a:extLst>
          </p:cNvPr>
          <p:cNvSpPr>
            <a:spLocks noGrp="1"/>
          </p:cNvSpPr>
          <p:nvPr>
            <p:ph type="sldNum" sz="quarter" idx="12"/>
          </p:nvPr>
        </p:nvSpPr>
        <p:spPr/>
        <p:txBody>
          <a:bodyPr/>
          <a:lstStyle>
            <a:lvl1pPr>
              <a:defRPr/>
            </a:lvl1pPr>
          </a:lstStyle>
          <a:p>
            <a:pPr>
              <a:defRPr/>
            </a:pPr>
            <a:fld id="{DDBB2BF4-CB7D-4B35-9605-EDBC8A7AEE38}" type="slidenum">
              <a:rPr lang="en-US"/>
              <a:pPr>
                <a:defRPr/>
              </a:pPr>
              <a:t>‹#›</a:t>
            </a:fld>
            <a:endParaRPr lang="en-US" dirty="0"/>
          </a:p>
        </p:txBody>
      </p:sp>
    </p:spTree>
    <p:extLst>
      <p:ext uri="{BB962C8B-B14F-4D97-AF65-F5344CB8AC3E}">
        <p14:creationId xmlns:p14="http://schemas.microsoft.com/office/powerpoint/2010/main" val="405216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ECD04F-BBBF-4AB6-A0CA-8C91B5F05DFB}"/>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D440FCDB-85C9-48C4-A39B-7B3FB24CE7E3}"/>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A2F16B08-ECFC-46C9-8139-3536DDAA508F}"/>
              </a:ext>
            </a:extLst>
          </p:cNvPr>
          <p:cNvSpPr>
            <a:spLocks noGrp="1"/>
          </p:cNvSpPr>
          <p:nvPr>
            <p:ph type="dt" sz="half" idx="10"/>
          </p:nvPr>
        </p:nvSpPr>
        <p:spPr/>
        <p:txBody>
          <a:bodyPr/>
          <a:lstStyle>
            <a:lvl1pPr>
              <a:defRPr/>
            </a:lvl1pPr>
          </a:lstStyle>
          <a:p>
            <a:pPr>
              <a:defRPr/>
            </a:pPr>
            <a:fld id="{29EB516E-B57E-45ED-B805-C948D8D35AC4}" type="datetimeFigureOut">
              <a:rPr lang="en-US"/>
              <a:pPr>
                <a:defRPr/>
              </a:pPr>
              <a:t>3/9/2021</a:t>
            </a:fld>
            <a:endParaRPr lang="en-US" dirty="0"/>
          </a:p>
        </p:txBody>
      </p:sp>
      <p:sp>
        <p:nvSpPr>
          <p:cNvPr id="5" name="Footer Placeholder 7">
            <a:extLst>
              <a:ext uri="{FF2B5EF4-FFF2-40B4-BE49-F238E27FC236}">
                <a16:creationId xmlns:a16="http://schemas.microsoft.com/office/drawing/2014/main" id="{98C7EB52-EF81-4794-8BA6-CC09A2320B3A}"/>
              </a:ext>
            </a:extLst>
          </p:cNvPr>
          <p:cNvSpPr>
            <a:spLocks noGrp="1"/>
          </p:cNvSpPr>
          <p:nvPr>
            <p:ph type="ftr" sz="quarter" idx="11"/>
          </p:nvPr>
        </p:nvSpPr>
        <p:spPr/>
        <p:txBody>
          <a:bodyPr/>
          <a:lstStyle>
            <a:lvl1pPr>
              <a:defRPr dirty="0">
                <a:solidFill>
                  <a:srgbClr val="FFFFFF"/>
                </a:solidFill>
              </a:defRPr>
            </a:lvl1pPr>
          </a:lstStyle>
          <a:p>
            <a:pPr>
              <a:defRPr/>
            </a:pPr>
            <a:endParaRPr lang="en-US"/>
          </a:p>
        </p:txBody>
      </p:sp>
      <p:sp>
        <p:nvSpPr>
          <p:cNvPr id="6" name="Slide Number Placeholder 8">
            <a:extLst>
              <a:ext uri="{FF2B5EF4-FFF2-40B4-BE49-F238E27FC236}">
                <a16:creationId xmlns:a16="http://schemas.microsoft.com/office/drawing/2014/main" id="{A5C6EB3F-8BDF-404D-8E16-0B0528244BB7}"/>
              </a:ext>
            </a:extLst>
          </p:cNvPr>
          <p:cNvSpPr>
            <a:spLocks noGrp="1"/>
          </p:cNvSpPr>
          <p:nvPr>
            <p:ph type="sldNum" sz="quarter" idx="12"/>
          </p:nvPr>
        </p:nvSpPr>
        <p:spPr/>
        <p:txBody>
          <a:bodyPr/>
          <a:lstStyle>
            <a:lvl1pPr>
              <a:defRPr/>
            </a:lvl1pPr>
          </a:lstStyle>
          <a:p>
            <a:pPr>
              <a:defRPr/>
            </a:pPr>
            <a:fld id="{209ADB36-3659-4ECE-B874-A9FADA05935D}" type="slidenum">
              <a:rPr lang="en-US"/>
              <a:pPr>
                <a:defRPr/>
              </a:pPr>
              <a:t>‹#›</a:t>
            </a:fld>
            <a:endParaRPr lang="en-US" dirty="0"/>
          </a:p>
        </p:txBody>
      </p:sp>
    </p:spTree>
    <p:extLst>
      <p:ext uri="{BB962C8B-B14F-4D97-AF65-F5344CB8AC3E}">
        <p14:creationId xmlns:p14="http://schemas.microsoft.com/office/powerpoint/2010/main" val="3997211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980B0A-F3B5-4F5F-8D53-75DA9EC25C37}"/>
              </a:ext>
            </a:extLst>
          </p:cNvPr>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9D477CB9-0F4B-4A7A-8752-2AF5929C4EE7}"/>
              </a:ext>
            </a:extLst>
          </p:cNvPr>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a:ext uri="{FF2B5EF4-FFF2-40B4-BE49-F238E27FC236}">
                <a16:creationId xmlns:a16="http://schemas.microsoft.com/office/drawing/2014/main" id="{8980D640-FBBE-4527-9393-A67E26C14E47}"/>
              </a:ext>
            </a:extLst>
          </p:cNvPr>
          <p:cNvSpPr>
            <a:spLocks noGrp="1"/>
          </p:cNvSpPr>
          <p:nvPr>
            <p:ph type="dt" sz="half" idx="10"/>
          </p:nvPr>
        </p:nvSpPr>
        <p:spPr>
          <a:xfrm>
            <a:off x="465138" y="6459538"/>
            <a:ext cx="2619375" cy="365125"/>
          </a:xfrm>
        </p:spPr>
        <p:txBody>
          <a:bodyPr/>
          <a:lstStyle>
            <a:lvl1pPr algn="l">
              <a:defRPr smtClean="0"/>
            </a:lvl1pPr>
          </a:lstStyle>
          <a:p>
            <a:pPr>
              <a:defRPr/>
            </a:pPr>
            <a:fld id="{A941A956-C70A-4E03-93AC-E050A2191D15}" type="datetimeFigureOut">
              <a:rPr lang="en-US"/>
              <a:pPr>
                <a:defRPr/>
              </a:pPr>
              <a:t>3/9/2021</a:t>
            </a:fld>
            <a:endParaRPr lang="en-US" dirty="0"/>
          </a:p>
        </p:txBody>
      </p:sp>
      <p:sp>
        <p:nvSpPr>
          <p:cNvPr id="8" name="Footer Placeholder 5">
            <a:extLst>
              <a:ext uri="{FF2B5EF4-FFF2-40B4-BE49-F238E27FC236}">
                <a16:creationId xmlns:a16="http://schemas.microsoft.com/office/drawing/2014/main" id="{69CE178B-B6E1-4902-8D37-0EAE9A01E9A3}"/>
              </a:ext>
            </a:extLst>
          </p:cNvPr>
          <p:cNvSpPr>
            <a:spLocks noGrp="1"/>
          </p:cNvSpPr>
          <p:nvPr>
            <p:ph type="ftr" sz="quarter" idx="11"/>
          </p:nvPr>
        </p:nvSpPr>
        <p:spPr>
          <a:xfrm>
            <a:off x="4800600" y="6459538"/>
            <a:ext cx="4648200" cy="365125"/>
          </a:xfrm>
        </p:spPr>
        <p:txBody>
          <a:bodyPr/>
          <a:lstStyle>
            <a:lvl1pPr algn="l">
              <a:defRPr dirty="0">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39FD7E4D-5C7B-49F5-9338-A79E6E30E567}"/>
              </a:ext>
            </a:extLst>
          </p:cNvPr>
          <p:cNvSpPr>
            <a:spLocks noGrp="1"/>
          </p:cNvSpPr>
          <p:nvPr>
            <p:ph type="sldNum" sz="quarter" idx="12"/>
          </p:nvPr>
        </p:nvSpPr>
        <p:spPr/>
        <p:txBody>
          <a:bodyPr/>
          <a:lstStyle>
            <a:lvl1pPr>
              <a:defRPr smtClean="0">
                <a:solidFill>
                  <a:schemeClr val="tx2"/>
                </a:solidFill>
              </a:defRPr>
            </a:lvl1pPr>
          </a:lstStyle>
          <a:p>
            <a:pPr>
              <a:defRPr/>
            </a:pPr>
            <a:fld id="{65B76AF3-3C71-4EA1-95FA-D5C23D976C61}" type="slidenum">
              <a:rPr lang="en-US"/>
              <a:pPr>
                <a:defRPr/>
              </a:pPr>
              <a:t>‹#›</a:t>
            </a:fld>
            <a:endParaRPr lang="en-US" dirty="0"/>
          </a:p>
        </p:txBody>
      </p:sp>
    </p:spTree>
    <p:extLst>
      <p:ext uri="{BB962C8B-B14F-4D97-AF65-F5344CB8AC3E}">
        <p14:creationId xmlns:p14="http://schemas.microsoft.com/office/powerpoint/2010/main" val="2029295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41B516-77E0-4D2F-8EF0-BC5A127BAC6B}"/>
              </a:ext>
            </a:extLst>
          </p:cNvPr>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09918B2D-40E2-4EA9-B53B-961E228DC415}"/>
              </a:ext>
            </a:extLst>
          </p:cNvPr>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a:ext uri="{FF2B5EF4-FFF2-40B4-BE49-F238E27FC236}">
                <a16:creationId xmlns:a16="http://schemas.microsoft.com/office/drawing/2014/main" id="{95CFE8C6-1E82-4223-BADD-135711FB917B}"/>
              </a:ext>
            </a:extLst>
          </p:cNvPr>
          <p:cNvSpPr>
            <a:spLocks noGrp="1"/>
          </p:cNvSpPr>
          <p:nvPr>
            <p:ph type="dt" sz="half" idx="10"/>
          </p:nvPr>
        </p:nvSpPr>
        <p:spPr/>
        <p:txBody>
          <a:bodyPr/>
          <a:lstStyle>
            <a:lvl1pPr>
              <a:defRPr/>
            </a:lvl1pPr>
          </a:lstStyle>
          <a:p>
            <a:pPr>
              <a:defRPr/>
            </a:pPr>
            <a:fld id="{06220013-7838-44F4-B7B9-99D99F0E6BC1}" type="datetimeFigureOut">
              <a:rPr lang="en-US"/>
              <a:pPr>
                <a:defRPr/>
              </a:pPr>
              <a:t>3/9/2021</a:t>
            </a:fld>
            <a:endParaRPr lang="en-US" dirty="0"/>
          </a:p>
        </p:txBody>
      </p:sp>
      <p:sp>
        <p:nvSpPr>
          <p:cNvPr id="8" name="Footer Placeholder 5">
            <a:extLst>
              <a:ext uri="{FF2B5EF4-FFF2-40B4-BE49-F238E27FC236}">
                <a16:creationId xmlns:a16="http://schemas.microsoft.com/office/drawing/2014/main" id="{E1CC687A-A660-4FB1-A2C5-9273AA8EED9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E7D76413-307B-472D-9E87-6629C1F35DEF}"/>
              </a:ext>
            </a:extLst>
          </p:cNvPr>
          <p:cNvSpPr>
            <a:spLocks noGrp="1"/>
          </p:cNvSpPr>
          <p:nvPr>
            <p:ph type="sldNum" sz="quarter" idx="12"/>
          </p:nvPr>
        </p:nvSpPr>
        <p:spPr/>
        <p:txBody>
          <a:bodyPr/>
          <a:lstStyle>
            <a:lvl1pPr>
              <a:defRPr/>
            </a:lvl1pPr>
          </a:lstStyle>
          <a:p>
            <a:pPr>
              <a:defRPr/>
            </a:pPr>
            <a:fld id="{2BCCF1B7-6D09-4394-A21D-E42C14195116}" type="slidenum">
              <a:rPr lang="en-US"/>
              <a:pPr>
                <a:defRPr/>
              </a:pPr>
              <a:t>‹#›</a:t>
            </a:fld>
            <a:endParaRPr lang="en-US" dirty="0"/>
          </a:p>
        </p:txBody>
      </p:sp>
    </p:spTree>
    <p:extLst>
      <p:ext uri="{BB962C8B-B14F-4D97-AF65-F5344CB8AC3E}">
        <p14:creationId xmlns:p14="http://schemas.microsoft.com/office/powerpoint/2010/main" val="2159201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B54911-2A7B-443A-9067-68AF8FE389FC}"/>
              </a:ext>
            </a:extLst>
          </p:cNvPr>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1B253768-674A-482F-B372-F7C37D7CF129}"/>
              </a:ext>
            </a:extLst>
          </p:cNvPr>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60A01692-FBD5-4627-AE7C-8DFCC943DCB5}"/>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3BD68833-7B1F-499D-8885-053D7867FC90}"/>
              </a:ext>
            </a:extLst>
          </p:cNvPr>
          <p:cNvSpPr>
            <a:spLocks noGrp="1" noChangeArrowheads="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FD1D9BA-E833-4B4A-AE7B-6A9450A6644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rgbClr val="FFFFFF"/>
                </a:solidFill>
                <a:latin typeface="+mn-lt"/>
              </a:defRPr>
            </a:lvl1pPr>
          </a:lstStyle>
          <a:p>
            <a:pPr>
              <a:defRPr/>
            </a:pPr>
            <a:fld id="{41B677A4-338A-44A2-9189-EBD3B0E6C5F8}" type="datetimeFigureOut">
              <a:rPr lang="en-US"/>
              <a:pPr>
                <a:defRPr/>
              </a:pPr>
              <a:t>3/9/2021</a:t>
            </a:fld>
            <a:endParaRPr lang="en-US" dirty="0"/>
          </a:p>
        </p:txBody>
      </p:sp>
      <p:sp>
        <p:nvSpPr>
          <p:cNvPr id="5" name="Footer Placeholder 4">
            <a:extLst>
              <a:ext uri="{FF2B5EF4-FFF2-40B4-BE49-F238E27FC236}">
                <a16:creationId xmlns:a16="http://schemas.microsoft.com/office/drawing/2014/main" id="{B1213F55-FB68-4F8D-A3F0-BC7E6E95883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dirty="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FA607CF-249F-4371-82F9-5547DC4B2135}"/>
              </a:ext>
            </a:extLst>
          </p:cNvPr>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eaLnBrk="1" fontAlgn="auto" hangingPunct="1">
              <a:spcBef>
                <a:spcPts val="0"/>
              </a:spcBef>
              <a:spcAft>
                <a:spcPts val="0"/>
              </a:spcAft>
              <a:defRPr sz="1050" smtClean="0">
                <a:solidFill>
                  <a:srgbClr val="FFFFFF"/>
                </a:solidFill>
                <a:latin typeface="+mn-lt"/>
              </a:defRPr>
            </a:lvl1pPr>
          </a:lstStyle>
          <a:p>
            <a:pPr>
              <a:defRPr/>
            </a:pPr>
            <a:fld id="{2547A039-A7B9-4931-9BD3-7328B95E35D7}" type="slidenum">
              <a:rPr lang="en-US"/>
              <a:pPr>
                <a:defRPr/>
              </a:pPr>
              <a:t>‹#›</a:t>
            </a:fld>
            <a:endParaRPr lang="en-US" dirty="0"/>
          </a:p>
        </p:txBody>
      </p:sp>
      <p:cxnSp>
        <p:nvCxnSpPr>
          <p:cNvPr id="10" name="Straight Connector 9">
            <a:extLst>
              <a:ext uri="{FF2B5EF4-FFF2-40B4-BE49-F238E27FC236}">
                <a16:creationId xmlns:a16="http://schemas.microsoft.com/office/drawing/2014/main" id="{FB94157C-9BD9-4E7B-BD99-E7016CF110FA}"/>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5" r:id="rId1"/>
    <p:sldLayoutId id="2147483690" r:id="rId2"/>
    <p:sldLayoutId id="2147483696" r:id="rId3"/>
    <p:sldLayoutId id="2147483691" r:id="rId4"/>
    <p:sldLayoutId id="2147483692" r:id="rId5"/>
    <p:sldLayoutId id="2147483693" r:id="rId6"/>
    <p:sldLayoutId id="2147483697" r:id="rId7"/>
    <p:sldLayoutId id="2147483698" r:id="rId8"/>
    <p:sldLayoutId id="2147483699" r:id="rId9"/>
    <p:sldLayoutId id="2147483694" r:id="rId10"/>
    <p:sldLayoutId id="2147483700" r:id="rId11"/>
  </p:sldLayoutIdLst>
  <p:txStyles>
    <p:title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commons.wikimedia.org/wiki/file:gnome3-sick.sv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International_330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cih.nih.gov/health/cannabis-marijuana-and-cannabinoids-what-you-need-to-know" TargetMode="External"/><Relationship Id="rId2" Type="http://schemas.openxmlformats.org/officeDocument/2006/relationships/hyperlink" Target="https://www.cannabinoidclinical.com/cannabinoid-resources" TargetMode="External"/><Relationship Id="rId1" Type="http://schemas.openxmlformats.org/officeDocument/2006/relationships/slideLayout" Target="../slideLayouts/slideLayout2.xml"/><Relationship Id="rId4" Type="http://schemas.openxmlformats.org/officeDocument/2006/relationships/hyperlink" Target="http://marylandpublicschools.org/about/Pages/DSFSS/SSSP/SHS/SHSGuidelines.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pixabay.com/en/no-smoking-sign-cigarette-smoking-163934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E1D532-2B6A-4A4E-96ED-56AD4290F7B7}"/>
              </a:ext>
            </a:extLst>
          </p:cNvPr>
          <p:cNvSpPr txBox="1"/>
          <p:nvPr/>
        </p:nvSpPr>
        <p:spPr>
          <a:xfrm>
            <a:off x="5042339" y="4479721"/>
            <a:ext cx="3735900" cy="1409040"/>
          </a:xfrm>
          <a:prstGeom prst="rect">
            <a:avLst/>
          </a:prstGeom>
          <a:noFill/>
        </p:spPr>
        <p:txBody>
          <a:bodyPr wrap="square" rtlCol="0">
            <a:spAutoFit/>
          </a:bodyPr>
          <a:lstStyle>
            <a:defPPr>
              <a:defRPr lang="en-US"/>
            </a:defPPr>
            <a:lvl1pPr>
              <a:defRPr sz="1050"/>
            </a:lvl1pPr>
          </a:lstStyle>
          <a:p>
            <a:pPr fontAlgn="auto">
              <a:lnSpc>
                <a:spcPct val="80000"/>
              </a:lnSpc>
              <a:spcBef>
                <a:spcPts val="0"/>
              </a:spcBef>
              <a:spcAft>
                <a:spcPts val="200"/>
              </a:spcAft>
              <a:buClr>
                <a:schemeClr val="accent1"/>
              </a:buClr>
              <a:buSzPct val="100000"/>
              <a:defRPr/>
            </a:pPr>
            <a:r>
              <a:rPr lang="en-US" sz="800" cap="all" spc="200" dirty="0">
                <a:solidFill>
                  <a:schemeClr val="tx2"/>
                </a:solidFill>
                <a:latin typeface="+mn-lt"/>
              </a:rPr>
              <a:t>LYNNE MULLER,</a:t>
            </a:r>
          </a:p>
          <a:p>
            <a:pPr fontAlgn="auto">
              <a:lnSpc>
                <a:spcPct val="80000"/>
              </a:lnSpc>
              <a:spcBef>
                <a:spcPts val="0"/>
              </a:spcBef>
              <a:spcAft>
                <a:spcPts val="200"/>
              </a:spcAft>
              <a:buClr>
                <a:schemeClr val="accent1"/>
              </a:buClr>
              <a:buSzPct val="100000"/>
              <a:defRPr/>
            </a:pPr>
            <a:r>
              <a:rPr lang="en-US" sz="800" cap="all" spc="200" dirty="0">
                <a:solidFill>
                  <a:schemeClr val="tx2"/>
                </a:solidFill>
                <a:latin typeface="+mn-lt"/>
              </a:rPr>
              <a:t>SECTION CHIEF, STUDENT SERVICES</a:t>
            </a:r>
          </a:p>
          <a:p>
            <a:pPr fontAlgn="auto">
              <a:lnSpc>
                <a:spcPct val="80000"/>
              </a:lnSpc>
              <a:spcBef>
                <a:spcPts val="0"/>
              </a:spcBef>
              <a:spcAft>
                <a:spcPts val="200"/>
              </a:spcAft>
              <a:buClr>
                <a:schemeClr val="accent1"/>
              </a:buClr>
              <a:buSzPct val="100000"/>
              <a:defRPr/>
            </a:pPr>
            <a:r>
              <a:rPr lang="en-US" sz="800" cap="all" spc="200" dirty="0">
                <a:solidFill>
                  <a:schemeClr val="tx2"/>
                </a:solidFill>
                <a:latin typeface="+mn-lt"/>
              </a:rPr>
              <a:t>MARYLAND STATE DEPARTMENT OF EDUCATION</a:t>
            </a:r>
          </a:p>
          <a:p>
            <a:pPr fontAlgn="auto">
              <a:lnSpc>
                <a:spcPct val="80000"/>
              </a:lnSpc>
              <a:spcBef>
                <a:spcPts val="0"/>
              </a:spcBef>
              <a:spcAft>
                <a:spcPts val="200"/>
              </a:spcAft>
              <a:buClr>
                <a:schemeClr val="accent1"/>
              </a:buClr>
              <a:buSzPct val="100000"/>
              <a:defRPr/>
            </a:pPr>
            <a:endParaRPr lang="en-US" sz="800" cap="all" spc="200" dirty="0">
              <a:solidFill>
                <a:schemeClr val="tx2"/>
              </a:solidFill>
              <a:latin typeface="+mn-lt"/>
            </a:endParaRPr>
          </a:p>
          <a:p>
            <a:pPr fontAlgn="auto">
              <a:lnSpc>
                <a:spcPct val="80000"/>
              </a:lnSpc>
              <a:spcBef>
                <a:spcPts val="0"/>
              </a:spcBef>
              <a:spcAft>
                <a:spcPts val="200"/>
              </a:spcAft>
              <a:buClr>
                <a:schemeClr val="accent1"/>
              </a:buClr>
              <a:buSzPct val="100000"/>
              <a:defRPr/>
            </a:pPr>
            <a:r>
              <a:rPr lang="en-US" sz="800" cap="all" spc="200" dirty="0">
                <a:solidFill>
                  <a:schemeClr val="tx2"/>
                </a:solidFill>
                <a:latin typeface="+mn-lt"/>
              </a:rPr>
              <a:t>ALICIA MEZU</a:t>
            </a:r>
          </a:p>
          <a:p>
            <a:pPr fontAlgn="auto">
              <a:lnSpc>
                <a:spcPct val="80000"/>
              </a:lnSpc>
              <a:spcBef>
                <a:spcPts val="0"/>
              </a:spcBef>
              <a:spcAft>
                <a:spcPts val="200"/>
              </a:spcAft>
              <a:buClr>
                <a:schemeClr val="accent1"/>
              </a:buClr>
              <a:buSzPct val="100000"/>
              <a:defRPr/>
            </a:pPr>
            <a:r>
              <a:rPr lang="en-US" sz="800" cap="all" spc="200" dirty="0">
                <a:solidFill>
                  <a:schemeClr val="tx2"/>
                </a:solidFill>
                <a:latin typeface="+mn-lt"/>
              </a:rPr>
              <a:t>Lead Health Services Specialist </a:t>
            </a:r>
          </a:p>
          <a:p>
            <a:pPr fontAlgn="auto">
              <a:lnSpc>
                <a:spcPct val="80000"/>
              </a:lnSpc>
              <a:spcBef>
                <a:spcPts val="0"/>
              </a:spcBef>
              <a:spcAft>
                <a:spcPts val="200"/>
              </a:spcAft>
              <a:buClr>
                <a:schemeClr val="accent1"/>
              </a:buClr>
              <a:buSzPct val="100000"/>
              <a:defRPr/>
            </a:pPr>
            <a:r>
              <a:rPr lang="en-US" sz="800" cap="all" spc="200" dirty="0">
                <a:solidFill>
                  <a:schemeClr val="tx2"/>
                </a:solidFill>
                <a:latin typeface="+mn-lt"/>
              </a:rPr>
              <a:t>Maryland State School Nurse Consultant (Member of NASSNC)</a:t>
            </a:r>
          </a:p>
          <a:p>
            <a:pPr fontAlgn="auto">
              <a:lnSpc>
                <a:spcPct val="80000"/>
              </a:lnSpc>
              <a:spcBef>
                <a:spcPts val="0"/>
              </a:spcBef>
              <a:spcAft>
                <a:spcPts val="200"/>
              </a:spcAft>
              <a:buClr>
                <a:schemeClr val="accent1"/>
              </a:buClr>
              <a:buSzPct val="100000"/>
              <a:defRPr/>
            </a:pPr>
            <a:r>
              <a:rPr lang="en-US" sz="800" cap="all" spc="200" dirty="0">
                <a:solidFill>
                  <a:schemeClr val="tx2"/>
                </a:solidFill>
                <a:latin typeface="+mn-lt"/>
              </a:rPr>
              <a:t>Maryland State Department of Education</a:t>
            </a:r>
          </a:p>
          <a:p>
            <a:pPr fontAlgn="auto">
              <a:lnSpc>
                <a:spcPct val="80000"/>
              </a:lnSpc>
              <a:spcBef>
                <a:spcPts val="0"/>
              </a:spcBef>
              <a:spcAft>
                <a:spcPts val="200"/>
              </a:spcAft>
              <a:buClr>
                <a:schemeClr val="accent1"/>
              </a:buClr>
              <a:buSzPct val="100000"/>
              <a:defRPr/>
            </a:pPr>
            <a:endParaRPr lang="en-US" sz="800" cap="all" spc="200" dirty="0">
              <a:solidFill>
                <a:schemeClr val="tx2"/>
              </a:solidFill>
              <a:latin typeface="+mn-lt"/>
            </a:endParaRPr>
          </a:p>
          <a:p>
            <a:pPr fontAlgn="auto">
              <a:lnSpc>
                <a:spcPct val="80000"/>
              </a:lnSpc>
              <a:spcBef>
                <a:spcPts val="0"/>
              </a:spcBef>
              <a:spcAft>
                <a:spcPts val="200"/>
              </a:spcAft>
              <a:buClr>
                <a:schemeClr val="accent1"/>
              </a:buClr>
              <a:buSzPct val="100000"/>
              <a:defRPr/>
            </a:pPr>
            <a:r>
              <a:rPr lang="en-US" sz="800" cap="all" spc="200" dirty="0">
                <a:solidFill>
                  <a:schemeClr val="tx2"/>
                </a:solidFill>
                <a:latin typeface="+mn-lt"/>
              </a:rPr>
              <a:t>Barbara </a:t>
            </a:r>
            <a:r>
              <a:rPr lang="en-US" sz="800" cap="all" spc="200" dirty="0" err="1">
                <a:solidFill>
                  <a:schemeClr val="tx2"/>
                </a:solidFill>
                <a:latin typeface="+mn-lt"/>
              </a:rPr>
              <a:t>Obst</a:t>
            </a:r>
            <a:r>
              <a:rPr lang="en-US" sz="800" cap="all" spc="200" dirty="0">
                <a:solidFill>
                  <a:schemeClr val="tx2"/>
                </a:solidFill>
                <a:latin typeface="+mn-lt"/>
              </a:rPr>
              <a:t>, </a:t>
            </a:r>
            <a:r>
              <a:rPr lang="en-US" sz="800" cap="all" spc="200" dirty="0" err="1">
                <a:solidFill>
                  <a:schemeClr val="tx2"/>
                </a:solidFill>
                <a:latin typeface="+mn-lt"/>
              </a:rPr>
              <a:t>Msed,BSN,NCSN</a:t>
            </a:r>
            <a:endParaRPr lang="en-US" sz="800" cap="all" spc="200" dirty="0">
              <a:solidFill>
                <a:schemeClr val="tx2"/>
              </a:solidFill>
              <a:latin typeface="+mn-lt"/>
            </a:endParaRPr>
          </a:p>
        </p:txBody>
      </p:sp>
      <p:sp>
        <p:nvSpPr>
          <p:cNvPr id="3" name="Subtitle 2">
            <a:extLst>
              <a:ext uri="{FF2B5EF4-FFF2-40B4-BE49-F238E27FC236}">
                <a16:creationId xmlns:a16="http://schemas.microsoft.com/office/drawing/2014/main" id="{592AF2FD-5050-4BEE-8622-A0A145EE0FB9}"/>
              </a:ext>
            </a:extLst>
          </p:cNvPr>
          <p:cNvSpPr>
            <a:spLocks noGrp="1"/>
          </p:cNvSpPr>
          <p:nvPr>
            <p:ph type="subTitle" idx="1"/>
          </p:nvPr>
        </p:nvSpPr>
        <p:spPr>
          <a:xfrm>
            <a:off x="1175639" y="4414167"/>
            <a:ext cx="2800743" cy="1839601"/>
          </a:xfrm>
        </p:spPr>
        <p:txBody>
          <a:bodyPr rtlCol="0">
            <a:noAutofit/>
          </a:bodyPr>
          <a:lstStyle/>
          <a:p>
            <a:pPr fontAlgn="auto">
              <a:lnSpc>
                <a:spcPct val="100000"/>
              </a:lnSpc>
              <a:spcBef>
                <a:spcPts val="0"/>
              </a:spcBef>
              <a:defRPr/>
            </a:pPr>
            <a:r>
              <a:rPr lang="en-US" sz="800" dirty="0">
                <a:latin typeface="+mn-lt"/>
              </a:rPr>
              <a:t>Christi </a:t>
            </a:r>
            <a:r>
              <a:rPr lang="en-US" sz="800" dirty="0" err="1">
                <a:latin typeface="+mn-lt"/>
              </a:rPr>
              <a:t>Megna</a:t>
            </a:r>
            <a:r>
              <a:rPr lang="en-US" sz="800" dirty="0">
                <a:latin typeface="+mn-lt"/>
              </a:rPr>
              <a:t>, JD,</a:t>
            </a:r>
          </a:p>
          <a:p>
            <a:pPr fontAlgn="auto">
              <a:lnSpc>
                <a:spcPct val="100000"/>
              </a:lnSpc>
              <a:spcBef>
                <a:spcPts val="0"/>
              </a:spcBef>
              <a:defRPr/>
            </a:pPr>
            <a:r>
              <a:rPr lang="en-US" sz="800" dirty="0">
                <a:latin typeface="+mn-lt"/>
              </a:rPr>
              <a:t>Regulatory Analyst</a:t>
            </a:r>
          </a:p>
          <a:p>
            <a:pPr fontAlgn="auto">
              <a:lnSpc>
                <a:spcPct val="100000"/>
              </a:lnSpc>
              <a:spcBef>
                <a:spcPts val="0"/>
              </a:spcBef>
              <a:defRPr/>
            </a:pPr>
            <a:r>
              <a:rPr lang="en-US" sz="800" dirty="0">
                <a:latin typeface="+mn-lt"/>
              </a:rPr>
              <a:t>Office of Policy and Government Affairs</a:t>
            </a:r>
          </a:p>
          <a:p>
            <a:pPr fontAlgn="auto">
              <a:lnSpc>
                <a:spcPct val="100000"/>
              </a:lnSpc>
              <a:spcBef>
                <a:spcPts val="0"/>
              </a:spcBef>
              <a:defRPr/>
            </a:pPr>
            <a:r>
              <a:rPr lang="en-US" sz="800" dirty="0">
                <a:latin typeface="+mn-lt"/>
              </a:rPr>
              <a:t>Maryland Medical Cannabis Commission</a:t>
            </a:r>
          </a:p>
          <a:p>
            <a:pPr fontAlgn="auto">
              <a:lnSpc>
                <a:spcPct val="100000"/>
              </a:lnSpc>
              <a:spcBef>
                <a:spcPts val="0"/>
              </a:spcBef>
              <a:defRPr/>
            </a:pPr>
            <a:endParaRPr lang="en-US" sz="800" dirty="0">
              <a:latin typeface="+mn-lt"/>
            </a:endParaRPr>
          </a:p>
          <a:p>
            <a:pPr fontAlgn="auto">
              <a:lnSpc>
                <a:spcPct val="100000"/>
              </a:lnSpc>
              <a:spcBef>
                <a:spcPts val="0"/>
              </a:spcBef>
              <a:defRPr/>
            </a:pPr>
            <a:r>
              <a:rPr lang="en-US" sz="800" dirty="0">
                <a:latin typeface="+mn-lt"/>
              </a:rPr>
              <a:t>Taylor </a:t>
            </a:r>
            <a:r>
              <a:rPr lang="en-US" sz="800" dirty="0" err="1">
                <a:latin typeface="+mn-lt"/>
              </a:rPr>
              <a:t>Kasky</a:t>
            </a:r>
            <a:r>
              <a:rPr lang="en-US" sz="800" dirty="0">
                <a:latin typeface="+mn-lt"/>
              </a:rPr>
              <a:t>, JD</a:t>
            </a:r>
          </a:p>
          <a:p>
            <a:pPr fontAlgn="auto">
              <a:lnSpc>
                <a:spcPct val="100000"/>
              </a:lnSpc>
              <a:spcBef>
                <a:spcPts val="0"/>
              </a:spcBef>
              <a:defRPr/>
            </a:pPr>
            <a:r>
              <a:rPr lang="en-US" sz="800" dirty="0">
                <a:latin typeface="+mn-lt"/>
              </a:rPr>
              <a:t>Director</a:t>
            </a:r>
          </a:p>
          <a:p>
            <a:pPr fontAlgn="auto">
              <a:lnSpc>
                <a:spcPct val="100000"/>
              </a:lnSpc>
              <a:spcBef>
                <a:spcPts val="0"/>
              </a:spcBef>
              <a:defRPr/>
            </a:pPr>
            <a:r>
              <a:rPr lang="en-US" sz="800" dirty="0">
                <a:latin typeface="+mn-lt"/>
              </a:rPr>
              <a:t>Office of Policy and Government Affairs</a:t>
            </a:r>
          </a:p>
          <a:p>
            <a:pPr fontAlgn="auto">
              <a:lnSpc>
                <a:spcPct val="100000"/>
              </a:lnSpc>
              <a:spcBef>
                <a:spcPts val="0"/>
              </a:spcBef>
              <a:defRPr/>
            </a:pPr>
            <a:r>
              <a:rPr lang="en-US" sz="800" dirty="0">
                <a:latin typeface="+mn-lt"/>
              </a:rPr>
              <a:t>Maryland Medical Cannabis Commission</a:t>
            </a:r>
          </a:p>
        </p:txBody>
      </p:sp>
      <p:sp>
        <p:nvSpPr>
          <p:cNvPr id="2" name="Title 1">
            <a:extLst>
              <a:ext uri="{FF2B5EF4-FFF2-40B4-BE49-F238E27FC236}">
                <a16:creationId xmlns:a16="http://schemas.microsoft.com/office/drawing/2014/main" id="{50B97A19-B36E-427F-B7B8-9C52C4B6E2F6}"/>
              </a:ext>
            </a:extLst>
          </p:cNvPr>
          <p:cNvSpPr>
            <a:spLocks noGrp="1"/>
          </p:cNvSpPr>
          <p:nvPr>
            <p:ph type="ctrTitle"/>
          </p:nvPr>
        </p:nvSpPr>
        <p:spPr>
          <a:xfrm>
            <a:off x="877614" y="790634"/>
            <a:ext cx="10058400" cy="1409040"/>
          </a:xfrm>
        </p:spPr>
        <p:txBody>
          <a:bodyPr>
            <a:normAutofit/>
          </a:bodyPr>
          <a:lstStyle/>
          <a:p>
            <a:pPr algn="ctr" fontAlgn="auto">
              <a:spcAft>
                <a:spcPts val="0"/>
              </a:spcAft>
              <a:defRPr/>
            </a:pPr>
            <a:r>
              <a:rPr lang="en-US" sz="4400" dirty="0"/>
              <a:t>Medical Cannabis in the School Setting</a:t>
            </a:r>
          </a:p>
        </p:txBody>
      </p:sp>
      <p:pic>
        <p:nvPicPr>
          <p:cNvPr id="7" name="Picture 6">
            <a:extLst>
              <a:ext uri="{FF2B5EF4-FFF2-40B4-BE49-F238E27FC236}">
                <a16:creationId xmlns:a16="http://schemas.microsoft.com/office/drawing/2014/main" id="{74B6C769-18CD-425F-9417-7D97CB96E893}"/>
              </a:ext>
            </a:extLst>
          </p:cNvPr>
          <p:cNvPicPr/>
          <p:nvPr/>
        </p:nvPicPr>
        <p:blipFill>
          <a:blip r:embed="rId3"/>
          <a:stretch>
            <a:fillRect/>
          </a:stretch>
        </p:blipFill>
        <p:spPr>
          <a:xfrm>
            <a:off x="1307523" y="3158836"/>
            <a:ext cx="2173432" cy="943422"/>
          </a:xfrm>
          <a:prstGeom prst="rect">
            <a:avLst/>
          </a:prstGeom>
        </p:spPr>
      </p:pic>
      <p:pic>
        <p:nvPicPr>
          <p:cNvPr id="5" name="Picture 4">
            <a:extLst>
              <a:ext uri="{FF2B5EF4-FFF2-40B4-BE49-F238E27FC236}">
                <a16:creationId xmlns:a16="http://schemas.microsoft.com/office/drawing/2014/main" id="{295ECB69-22EB-4FE8-8775-BD5E69825B31}"/>
              </a:ext>
            </a:extLst>
          </p:cNvPr>
          <p:cNvPicPr>
            <a:picLocks noChangeAspect="1"/>
          </p:cNvPicPr>
          <p:nvPr/>
        </p:nvPicPr>
        <p:blipFill>
          <a:blip r:embed="rId4"/>
          <a:stretch>
            <a:fillRect/>
          </a:stretch>
        </p:blipFill>
        <p:spPr>
          <a:xfrm>
            <a:off x="7720102" y="3214473"/>
            <a:ext cx="2318904" cy="943423"/>
          </a:xfrm>
          <a:prstGeom prst="rect">
            <a:avLst/>
          </a:prstGeom>
        </p:spPr>
      </p:pic>
      <p:sp>
        <p:nvSpPr>
          <p:cNvPr id="4" name="TextBox 3">
            <a:extLst>
              <a:ext uri="{FF2B5EF4-FFF2-40B4-BE49-F238E27FC236}">
                <a16:creationId xmlns:a16="http://schemas.microsoft.com/office/drawing/2014/main" id="{9F3D0B60-CAE0-4A86-8816-E992009247A7}"/>
              </a:ext>
            </a:extLst>
          </p:cNvPr>
          <p:cNvSpPr txBox="1"/>
          <p:nvPr/>
        </p:nvSpPr>
        <p:spPr>
          <a:xfrm>
            <a:off x="9072080" y="6020656"/>
            <a:ext cx="1863933" cy="276999"/>
          </a:xfrm>
          <a:prstGeom prst="rect">
            <a:avLst/>
          </a:prstGeom>
          <a:noFill/>
        </p:spPr>
        <p:txBody>
          <a:bodyPr wrap="square" rtlCol="0">
            <a:spAutoFit/>
          </a:bodyPr>
          <a:lstStyle/>
          <a:p>
            <a:r>
              <a:rPr lang="en-US" sz="1200" dirty="0"/>
              <a:t>March 10,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 of a sick emoji&#10;&#10;Description automatically generated">
            <a:extLst>
              <a:ext uri="{FF2B5EF4-FFF2-40B4-BE49-F238E27FC236}">
                <a16:creationId xmlns:a16="http://schemas.microsoft.com/office/drawing/2014/main" id="{2D33FA69-EB07-4C5F-8B39-4A28BA6C6FF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78495" y="1996548"/>
            <a:ext cx="2598313" cy="2598313"/>
          </a:xfrm>
          <a:prstGeom prst="rect">
            <a:avLst/>
          </a:prstGeom>
        </p:spPr>
      </p:pic>
      <p:sp>
        <p:nvSpPr>
          <p:cNvPr id="3" name="Content Placeholder 2">
            <a:extLst>
              <a:ext uri="{FF2B5EF4-FFF2-40B4-BE49-F238E27FC236}">
                <a16:creationId xmlns:a16="http://schemas.microsoft.com/office/drawing/2014/main" id="{D85270D6-3A5D-41CE-92BD-820DFD9AB94B}"/>
              </a:ext>
            </a:extLst>
          </p:cNvPr>
          <p:cNvSpPr>
            <a:spLocks noGrp="1"/>
          </p:cNvSpPr>
          <p:nvPr>
            <p:ph sz="half" idx="1"/>
          </p:nvPr>
        </p:nvSpPr>
        <p:spPr>
          <a:xfrm>
            <a:off x="1097278" y="1854558"/>
            <a:ext cx="10570982" cy="4014536"/>
          </a:xfrm>
        </p:spPr>
        <p:txBody>
          <a:bodyPr/>
          <a:lstStyle/>
          <a:p>
            <a:r>
              <a:rPr lang="en-US" sz="2400" dirty="0"/>
              <a:t>Nausea</a:t>
            </a:r>
          </a:p>
          <a:p>
            <a:r>
              <a:rPr lang="en-US" sz="2400" dirty="0"/>
              <a:t>Lethargy</a:t>
            </a:r>
          </a:p>
          <a:p>
            <a:r>
              <a:rPr lang="en-US" sz="2400" dirty="0"/>
              <a:t>Paranoia</a:t>
            </a:r>
          </a:p>
          <a:p>
            <a:r>
              <a:rPr lang="en-US" sz="2400" dirty="0"/>
              <a:t>Euphoria</a:t>
            </a:r>
          </a:p>
          <a:p>
            <a:r>
              <a:rPr lang="en-US" sz="2400" dirty="0"/>
              <a:t>Confusion</a:t>
            </a:r>
          </a:p>
          <a:p>
            <a:endParaRPr lang="en-US" sz="2400" dirty="0"/>
          </a:p>
          <a:p>
            <a:r>
              <a:rPr lang="en-US" sz="2400" dirty="0"/>
              <a:t>If student shows any symptoms or side effects from medical cannabis, the student must be referred to the school health personnel.</a:t>
            </a:r>
          </a:p>
        </p:txBody>
      </p:sp>
      <p:sp>
        <p:nvSpPr>
          <p:cNvPr id="2" name="Title 1">
            <a:extLst>
              <a:ext uri="{FF2B5EF4-FFF2-40B4-BE49-F238E27FC236}">
                <a16:creationId xmlns:a16="http://schemas.microsoft.com/office/drawing/2014/main" id="{0C185778-0239-4C27-A328-428B33F77B36}"/>
              </a:ext>
            </a:extLst>
          </p:cNvPr>
          <p:cNvSpPr>
            <a:spLocks noGrp="1"/>
          </p:cNvSpPr>
          <p:nvPr>
            <p:ph type="title"/>
          </p:nvPr>
        </p:nvSpPr>
        <p:spPr/>
        <p:txBody>
          <a:bodyPr/>
          <a:lstStyle/>
          <a:p>
            <a:r>
              <a:rPr lang="en-US" dirty="0"/>
              <a:t>Possible Side Effects</a:t>
            </a:r>
          </a:p>
        </p:txBody>
      </p:sp>
    </p:spTree>
    <p:extLst>
      <p:ext uri="{BB962C8B-B14F-4D97-AF65-F5344CB8AC3E}">
        <p14:creationId xmlns:p14="http://schemas.microsoft.com/office/powerpoint/2010/main" val="963024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5" descr="Procedure - Handwriting image">
            <a:extLst>
              <a:ext uri="{FF2B5EF4-FFF2-40B4-BE49-F238E27FC236}">
                <a16:creationId xmlns:a16="http://schemas.microsoft.com/office/drawing/2014/main" id="{C6BF15F4-D869-45F0-927D-8F173207B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377" y="2027011"/>
            <a:ext cx="8073571" cy="393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5662100B-7DC8-48D2-AF82-73BCFB2346C7}"/>
              </a:ext>
            </a:extLst>
          </p:cNvPr>
          <p:cNvSpPr>
            <a:spLocks noGrp="1"/>
          </p:cNvSpPr>
          <p:nvPr>
            <p:ph type="title"/>
          </p:nvPr>
        </p:nvSpPr>
        <p:spPr/>
        <p:txBody>
          <a:bodyPr/>
          <a:lstStyle/>
          <a:p>
            <a:pPr fontAlgn="auto">
              <a:spcAft>
                <a:spcPts val="0"/>
              </a:spcAft>
              <a:defRPr/>
            </a:pPr>
            <a:r>
              <a:rPr lang="en-US" dirty="0">
                <a:solidFill>
                  <a:schemeClr val="tx1">
                    <a:lumMod val="75000"/>
                    <a:lumOff val="25000"/>
                  </a:schemeClr>
                </a:solidFill>
              </a:rPr>
              <a:t>Procedural Guidance for giving medical cannabis in the school settings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descr="&quot;&quot;" hidden="1">
            <a:extLst>
              <a:ext uri="{FF2B5EF4-FFF2-40B4-BE49-F238E27FC236}">
                <a16:creationId xmlns:a16="http://schemas.microsoft.com/office/drawing/2014/main" id="{2DF0DE03-98FB-4DA5-912D-3453AB8116AE}"/>
              </a:ext>
            </a:extLst>
          </p:cNvPr>
          <p:cNvSpPr>
            <a:spLocks noGrp="1" noRot="1" noChangeAspect="1" noMove="1" noResize="1" noEditPoints="1" noAdjustHandles="1" noChangeArrowheads="1" noChangeShapeType="1" noTextEdit="1"/>
          </p:cNvSpPr>
          <p:nvPr/>
        </p:nvSpPr>
        <p:spPr>
          <a:xfrm>
            <a:off x="0" y="0"/>
            <a:ext cx="12185650"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descr="&quot;&quot;">
            <a:extLst>
              <a:ext uri="{FF2B5EF4-FFF2-40B4-BE49-F238E27FC236}">
                <a16:creationId xmlns:a16="http://schemas.microsoft.com/office/drawing/2014/main" id="{FF061BFD-CE2B-4EA6-AEE4-F7BF4EA0C667}"/>
              </a:ext>
            </a:extLst>
          </p:cNvPr>
          <p:cNvSpPr>
            <a:spLocks noGrp="1" noRot="1" noChangeAspect="1" noMove="1" noResize="1" noEditPoints="1" noAdjustHandles="1" noChangeArrowheads="1" noChangeShapeType="1" noTextEdit="1"/>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B3BAD90F-F35A-4729-AEBC-4776BA58458F}"/>
              </a:ext>
            </a:extLst>
          </p:cNvPr>
          <p:cNvSpPr>
            <a:spLocks noGrp="1"/>
          </p:cNvSpPr>
          <p:nvPr>
            <p:ph type="title" idx="4294967295"/>
          </p:nvPr>
        </p:nvSpPr>
        <p:spPr>
          <a:xfrm>
            <a:off x="0" y="606425"/>
            <a:ext cx="3084513" cy="5645150"/>
          </a:xfrm>
        </p:spPr>
        <p:txBody>
          <a:bodyPr anchor="ctr"/>
          <a:lstStyle/>
          <a:p>
            <a:pPr fontAlgn="auto">
              <a:spcAft>
                <a:spcPts val="0"/>
              </a:spcAft>
              <a:defRPr/>
            </a:pPr>
            <a:r>
              <a:rPr lang="en-US" sz="3600" dirty="0">
                <a:solidFill>
                  <a:srgbClr val="FFFFFF"/>
                </a:solidFill>
              </a:rPr>
              <a:t>Pre-requisites for the administration of medical cannabis to a qualifying student </a:t>
            </a:r>
            <a:br>
              <a:rPr lang="en-US" sz="3600" dirty="0">
                <a:solidFill>
                  <a:srgbClr val="FFFFFF"/>
                </a:solidFill>
              </a:rPr>
            </a:br>
            <a:br>
              <a:rPr lang="en-US" sz="3600" dirty="0">
                <a:solidFill>
                  <a:srgbClr val="FFFFFF"/>
                </a:solidFill>
              </a:rPr>
            </a:br>
            <a:r>
              <a:rPr lang="en-US" sz="3600" dirty="0">
                <a:solidFill>
                  <a:srgbClr val="FFFFFF"/>
                </a:solidFill>
              </a:rPr>
              <a:t>What must be provided</a:t>
            </a:r>
          </a:p>
        </p:txBody>
      </p:sp>
      <p:sp>
        <p:nvSpPr>
          <p:cNvPr id="33798" name="Content Placeholder 5">
            <a:extLst>
              <a:ext uri="{FF2B5EF4-FFF2-40B4-BE49-F238E27FC236}">
                <a16:creationId xmlns:a16="http://schemas.microsoft.com/office/drawing/2014/main" id="{7B14EE79-265D-4A46-97AA-B95D7F76BDA1}"/>
              </a:ext>
            </a:extLst>
          </p:cNvPr>
          <p:cNvSpPr>
            <a:spLocks noGrp="1" noChangeArrowheads="1"/>
          </p:cNvSpPr>
          <p:nvPr>
            <p:ph idx="4294967295"/>
          </p:nvPr>
        </p:nvSpPr>
        <p:spPr>
          <a:xfrm>
            <a:off x="4302795" y="192088"/>
            <a:ext cx="7648575" cy="6289675"/>
          </a:xfrm>
        </p:spPr>
        <p:txBody>
          <a:bodyPr anchor="ctr"/>
          <a:lstStyle/>
          <a:p>
            <a:pPr>
              <a:buFont typeface="Arial" panose="020B0604020202020204" pitchFamily="34" charset="0"/>
              <a:buChar char="•"/>
            </a:pPr>
            <a:r>
              <a:rPr lang="en-US" altLang="en-US" dirty="0"/>
              <a:t> </a:t>
            </a:r>
            <a:r>
              <a:rPr lang="en-US" altLang="en-US" sz="2400" dirty="0"/>
              <a:t>Parent/legal guardian must contact the school administrator or the school nurse to inform the school that the student has been approved to receive treatment with medical cannabis.</a:t>
            </a:r>
          </a:p>
          <a:p>
            <a:pPr>
              <a:buFont typeface="Arial" panose="020B0604020202020204" pitchFamily="34" charset="0"/>
              <a:buChar char="•"/>
            </a:pPr>
            <a:r>
              <a:rPr lang="en-US" altLang="en-US" sz="2400" dirty="0"/>
              <a:t> The parent/legal guardian must provide the school nurse with:</a:t>
            </a:r>
          </a:p>
          <a:p>
            <a:pPr marL="0" indent="0">
              <a:buNone/>
            </a:pPr>
            <a:r>
              <a:rPr lang="en-US" altLang="en-US" sz="2400" dirty="0"/>
              <a:t>   </a:t>
            </a:r>
            <a:r>
              <a:rPr lang="en-US" altLang="en-US" sz="2400" dirty="0">
                <a:solidFill>
                  <a:schemeClr val="accent1"/>
                </a:solidFill>
              </a:rPr>
              <a:t>•</a:t>
            </a:r>
            <a:r>
              <a:rPr lang="en-US" altLang="en-US" sz="2400" dirty="0">
                <a:solidFill>
                  <a:schemeClr val="tx1"/>
                </a:solidFill>
              </a:rPr>
              <a:t> </a:t>
            </a:r>
            <a:r>
              <a:rPr lang="en-US" altLang="en-US" sz="2400" dirty="0">
                <a:solidFill>
                  <a:schemeClr val="tx1">
                    <a:lumMod val="65000"/>
                    <a:lumOff val="35000"/>
                  </a:schemeClr>
                </a:solidFill>
              </a:rPr>
              <a:t>A</a:t>
            </a:r>
            <a:r>
              <a:rPr lang="en-US" altLang="en-US" sz="2400" dirty="0"/>
              <a:t> list of names and contact information of any caregivers of the student who will administer the medical cannabis to the student.</a:t>
            </a:r>
          </a:p>
          <a:p>
            <a:pPr marL="200025" lvl="1" indent="0">
              <a:lnSpc>
                <a:spcPct val="100000"/>
              </a:lnSpc>
              <a:spcBef>
                <a:spcPts val="0"/>
              </a:spcBef>
              <a:spcAft>
                <a:spcPts val="0"/>
              </a:spcAft>
              <a:buNone/>
            </a:pPr>
            <a:r>
              <a:rPr lang="en-US" altLang="en-US" sz="2400" dirty="0"/>
              <a:t>   </a:t>
            </a:r>
            <a:r>
              <a:rPr lang="en-US" altLang="en-US" sz="2400" dirty="0">
                <a:solidFill>
                  <a:schemeClr val="accent1"/>
                </a:solidFill>
              </a:rPr>
              <a:t>◦ </a:t>
            </a:r>
            <a:r>
              <a:rPr lang="en-US" altLang="en-US" sz="2400" dirty="0"/>
              <a:t>A caregiver is a parent/legal guardian and not more </a:t>
            </a:r>
          </a:p>
          <a:p>
            <a:pPr marL="200025" lvl="1" indent="0">
              <a:lnSpc>
                <a:spcPct val="100000"/>
              </a:lnSpc>
              <a:spcBef>
                <a:spcPts val="0"/>
              </a:spcBef>
              <a:spcAft>
                <a:spcPts val="0"/>
              </a:spcAft>
              <a:buNone/>
            </a:pPr>
            <a:r>
              <a:rPr lang="en-US" altLang="en-US" sz="2400" dirty="0"/>
              <a:t>      than two additional adults.</a:t>
            </a:r>
          </a:p>
          <a:p>
            <a:pPr marL="200025" lvl="1" indent="0">
              <a:lnSpc>
                <a:spcPct val="100000"/>
              </a:lnSpc>
              <a:spcBef>
                <a:spcPts val="0"/>
              </a:spcBef>
              <a:spcAft>
                <a:spcPts val="0"/>
              </a:spcAft>
              <a:buNone/>
            </a:pPr>
            <a:r>
              <a:rPr lang="en-US" altLang="en-US" sz="2400" dirty="0"/>
              <a:t>   </a:t>
            </a:r>
            <a:r>
              <a:rPr lang="en-US" altLang="en-US" sz="2400" dirty="0">
                <a:solidFill>
                  <a:schemeClr val="accent1"/>
                </a:solidFill>
              </a:rPr>
              <a:t>◦</a:t>
            </a:r>
            <a:r>
              <a:rPr lang="en-US" altLang="en-US" sz="2400" dirty="0"/>
              <a:t> </a:t>
            </a:r>
            <a:r>
              <a:rPr lang="en-US" altLang="en-US" sz="2400" dirty="0">
                <a:solidFill>
                  <a:schemeClr val="tx1">
                    <a:lumMod val="65000"/>
                    <a:lumOff val="35000"/>
                  </a:schemeClr>
                </a:solidFill>
              </a:rPr>
              <a:t>A c</a:t>
            </a:r>
            <a:r>
              <a:rPr lang="en-US" altLang="en-US" sz="2400" dirty="0"/>
              <a:t>aregiver does not include any designated school </a:t>
            </a:r>
          </a:p>
          <a:p>
            <a:pPr marL="200025" lvl="1" indent="0">
              <a:lnSpc>
                <a:spcPct val="100000"/>
              </a:lnSpc>
              <a:spcBef>
                <a:spcPts val="0"/>
              </a:spcBef>
              <a:spcAft>
                <a:spcPts val="0"/>
              </a:spcAft>
              <a:buNone/>
            </a:pPr>
            <a:r>
              <a:rPr lang="en-US" altLang="en-US" sz="2400" dirty="0"/>
              <a:t>      personnel.</a:t>
            </a:r>
          </a:p>
          <a:p>
            <a:pPr marL="0" indent="0">
              <a:buNone/>
            </a:pPr>
            <a:r>
              <a:rPr lang="en-US" altLang="en-US" sz="2400" dirty="0"/>
              <a:t>   </a:t>
            </a:r>
            <a:r>
              <a:rPr lang="en-US" altLang="en-US" sz="2400" dirty="0">
                <a:solidFill>
                  <a:schemeClr val="accent1"/>
                </a:solidFill>
              </a:rPr>
              <a:t>• </a:t>
            </a:r>
            <a:r>
              <a:rPr lang="en-US" altLang="en-US" sz="2400" dirty="0">
                <a:solidFill>
                  <a:schemeClr val="tx1">
                    <a:lumMod val="65000"/>
                    <a:lumOff val="35000"/>
                  </a:schemeClr>
                </a:solidFill>
              </a:rPr>
              <a:t>A copy </a:t>
            </a:r>
            <a:r>
              <a:rPr lang="en-US" altLang="en-US" sz="2400" dirty="0"/>
              <a:t>of any MMCC-issued caregiver identification cards. </a:t>
            </a:r>
          </a:p>
          <a:p>
            <a:pPr marL="0" indent="0">
              <a:buNone/>
            </a:pPr>
            <a:r>
              <a:rPr lang="en-US" altLang="en-US" sz="2400" dirty="0"/>
              <a:t>    </a:t>
            </a:r>
            <a:r>
              <a:rPr lang="en-US" altLang="en-US" sz="2400" dirty="0">
                <a:solidFill>
                  <a:schemeClr val="accent1"/>
                </a:solidFill>
              </a:rPr>
              <a:t>• </a:t>
            </a:r>
            <a:r>
              <a:rPr lang="en-US" altLang="en-US" sz="2400" dirty="0">
                <a:solidFill>
                  <a:schemeClr val="tx1">
                    <a:lumMod val="65000"/>
                    <a:lumOff val="35000"/>
                  </a:schemeClr>
                </a:solidFill>
              </a:rPr>
              <a:t>A c</a:t>
            </a:r>
            <a:r>
              <a:rPr lang="en-US" altLang="en-US" sz="2400" dirty="0"/>
              <a:t>opy of the student’s MMCC-issued patient identification card.</a:t>
            </a:r>
          </a:p>
          <a:p>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descr="&quot;&quot;" hidden="1">
            <a:extLst>
              <a:ext uri="{FF2B5EF4-FFF2-40B4-BE49-F238E27FC236}">
                <a16:creationId xmlns:a16="http://schemas.microsoft.com/office/drawing/2014/main" id="{37F50D16-EBCD-483E-B2A4-DC66432AA6CE}"/>
              </a:ext>
            </a:extLst>
          </p:cNvPr>
          <p:cNvSpPr>
            <a:spLocks noGrp="1" noRot="1" noChangeAspect="1" noMove="1" noResize="1" noEditPoints="1" noAdjustHandles="1" noChangeArrowheads="1" noChangeShapeType="1" noTextEdit="1"/>
          </p:cNvSpPr>
          <p:nvPr/>
        </p:nvSpPr>
        <p:spPr>
          <a:xfrm>
            <a:off x="0" y="0"/>
            <a:ext cx="12185650"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descr="&quot;&quot;">
            <a:extLst>
              <a:ext uri="{FF2B5EF4-FFF2-40B4-BE49-F238E27FC236}">
                <a16:creationId xmlns:a16="http://schemas.microsoft.com/office/drawing/2014/main" id="{33D10954-4FF5-486B-8B4B-FF87F4256115}"/>
              </a:ext>
            </a:extLst>
          </p:cNvPr>
          <p:cNvSpPr>
            <a:spLocks noGrp="1" noRot="1" noChangeAspect="1" noMove="1" noResize="1" noEditPoints="1" noAdjustHandles="1" noChangeArrowheads="1" noChangeShapeType="1" noTextEdit="1"/>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02AFE0D-61E9-4742-B340-1F0594E4DE5D}"/>
              </a:ext>
            </a:extLst>
          </p:cNvPr>
          <p:cNvSpPr>
            <a:spLocks noGrp="1"/>
          </p:cNvSpPr>
          <p:nvPr>
            <p:ph type="title" idx="4294967295"/>
          </p:nvPr>
        </p:nvSpPr>
        <p:spPr>
          <a:xfrm>
            <a:off x="0" y="606425"/>
            <a:ext cx="3084513" cy="5645150"/>
          </a:xfrm>
        </p:spPr>
        <p:txBody>
          <a:bodyPr anchor="ctr"/>
          <a:lstStyle/>
          <a:p>
            <a:pPr fontAlgn="auto">
              <a:spcAft>
                <a:spcPts val="0"/>
              </a:spcAft>
              <a:defRPr/>
            </a:pPr>
            <a:r>
              <a:rPr lang="en-US" sz="3600" dirty="0">
                <a:solidFill>
                  <a:srgbClr val="FFFFFF"/>
                </a:solidFill>
              </a:rPr>
              <a:t>Pre-requisites for the administration of medical cannabis to a qualifying student</a:t>
            </a:r>
            <a:br>
              <a:rPr lang="en-US" sz="3600" dirty="0">
                <a:solidFill>
                  <a:srgbClr val="FFFFFF"/>
                </a:solidFill>
              </a:rPr>
            </a:br>
            <a:br>
              <a:rPr lang="en-US" sz="3600" dirty="0">
                <a:solidFill>
                  <a:srgbClr val="FFFFFF"/>
                </a:solidFill>
              </a:rPr>
            </a:br>
            <a:r>
              <a:rPr lang="en-US" sz="3600" dirty="0">
                <a:solidFill>
                  <a:srgbClr val="FFFFFF"/>
                </a:solidFill>
              </a:rPr>
              <a:t>What must be provided</a:t>
            </a:r>
          </a:p>
        </p:txBody>
      </p:sp>
      <p:sp>
        <p:nvSpPr>
          <p:cNvPr id="35846" name="Content Placeholder 2">
            <a:extLst>
              <a:ext uri="{FF2B5EF4-FFF2-40B4-BE49-F238E27FC236}">
                <a16:creationId xmlns:a16="http://schemas.microsoft.com/office/drawing/2014/main" id="{566761E0-B112-4424-BC87-618B99F1B19A}"/>
              </a:ext>
            </a:extLst>
          </p:cNvPr>
          <p:cNvSpPr>
            <a:spLocks noGrp="1" noChangeArrowheads="1"/>
          </p:cNvSpPr>
          <p:nvPr>
            <p:ph idx="4294967295"/>
          </p:nvPr>
        </p:nvSpPr>
        <p:spPr>
          <a:xfrm>
            <a:off x="4512093" y="606425"/>
            <a:ext cx="6958012" cy="5645150"/>
          </a:xfrm>
        </p:spPr>
        <p:txBody>
          <a:bodyPr anchor="ctr"/>
          <a:lstStyle/>
          <a:p>
            <a:r>
              <a:rPr lang="en-US" altLang="en-US" sz="2400" dirty="0"/>
              <a:t>  </a:t>
            </a:r>
            <a:r>
              <a:rPr lang="en-US" altLang="en-US" sz="2400" dirty="0">
                <a:solidFill>
                  <a:schemeClr val="accent1"/>
                </a:solidFill>
              </a:rPr>
              <a:t>• </a:t>
            </a:r>
            <a:r>
              <a:rPr lang="en-US" altLang="en-US" sz="2400" dirty="0"/>
              <a:t>The student’s written certification from a certifying provider authorizing the student to receive medical cannabis for a qualifying condition.</a:t>
            </a:r>
          </a:p>
          <a:p>
            <a:r>
              <a:rPr lang="en-US" altLang="en-US" sz="2400" dirty="0"/>
              <a:t>   </a:t>
            </a:r>
            <a:r>
              <a:rPr lang="en-US" altLang="en-US" sz="2400" dirty="0">
                <a:solidFill>
                  <a:schemeClr val="accent1"/>
                </a:solidFill>
              </a:rPr>
              <a:t>• </a:t>
            </a:r>
            <a:r>
              <a:rPr lang="en-US" altLang="en-US" sz="2400" dirty="0"/>
              <a:t>Completed School Administration of Medical Cannabis Authorization Form signed by the certifying provider.</a:t>
            </a:r>
          </a:p>
          <a:p>
            <a:r>
              <a:rPr lang="en-US" altLang="en-US" sz="2400" dirty="0"/>
              <a:t>   </a:t>
            </a:r>
            <a:r>
              <a:rPr lang="en-US" altLang="en-US" sz="2400" dirty="0">
                <a:solidFill>
                  <a:schemeClr val="accent1"/>
                </a:solidFill>
              </a:rPr>
              <a:t>•</a:t>
            </a:r>
            <a:r>
              <a:rPr lang="en-US" altLang="en-US" sz="2400" dirty="0"/>
              <a:t> FERPA consent form for release of information. </a:t>
            </a:r>
          </a:p>
          <a:p>
            <a:r>
              <a:rPr lang="en-US" altLang="en-US" sz="2400" dirty="0"/>
              <a:t>   </a:t>
            </a:r>
            <a:r>
              <a:rPr lang="en-US" altLang="en-US" sz="2400" dirty="0">
                <a:solidFill>
                  <a:schemeClr val="accent1"/>
                </a:solidFill>
              </a:rPr>
              <a:t>•</a:t>
            </a:r>
            <a:r>
              <a:rPr lang="en-US" altLang="en-US" sz="2400" dirty="0"/>
              <a:t> Completed HIPPA authorization form.</a:t>
            </a:r>
          </a:p>
          <a:p>
            <a:r>
              <a:rPr lang="en-US" altLang="en-US" sz="2400" dirty="0"/>
              <a:t>    </a:t>
            </a:r>
            <a:r>
              <a:rPr lang="en-US" altLang="en-US" sz="2400" dirty="0">
                <a:solidFill>
                  <a:schemeClr val="accent1"/>
                </a:solidFill>
              </a:rPr>
              <a:t>•</a:t>
            </a:r>
            <a:r>
              <a:rPr lang="en-US" altLang="en-US" sz="2400" dirty="0"/>
              <a:t> Signed, written release from liability form. </a:t>
            </a:r>
          </a:p>
          <a:p>
            <a:r>
              <a:rPr lang="en-US" altLang="en-US" sz="2400" dirty="0"/>
              <a:t>All items kept on file in the school nurse’s office.</a:t>
            </a:r>
          </a:p>
          <a:p>
            <a:r>
              <a:rPr lang="en-US" altLang="en-US" sz="2400" dirty="0"/>
              <a:t>Note: School nurse must notify parent/guardian at least 30 days before the MMCC-issued ID card is set to expire.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1" name="Content Placeholder 2">
            <a:extLst>
              <a:ext uri="{FF2B5EF4-FFF2-40B4-BE49-F238E27FC236}">
                <a16:creationId xmlns:a16="http://schemas.microsoft.com/office/drawing/2014/main" id="{871F96EC-0068-435B-B030-723BD76833A9}"/>
              </a:ext>
            </a:extLst>
          </p:cNvPr>
          <p:cNvSpPr>
            <a:spLocks noGrp="1" noChangeArrowheads="1"/>
          </p:cNvSpPr>
          <p:nvPr>
            <p:ph idx="4294967295"/>
          </p:nvPr>
        </p:nvSpPr>
        <p:spPr>
          <a:xfrm>
            <a:off x="4352544" y="393192"/>
            <a:ext cx="7431088" cy="5646738"/>
          </a:xfrm>
        </p:spPr>
        <p:txBody>
          <a:bodyPr anchor="ctr">
            <a:normAutofit fontScale="92500"/>
          </a:bodyPr>
          <a:lstStyle/>
          <a:p>
            <a:r>
              <a:rPr lang="en-US" altLang="en-US" sz="2800" dirty="0"/>
              <a:t>The first dose of medical cannabis must be administered by the student’s caregiver outside of the school setting.</a:t>
            </a:r>
          </a:p>
          <a:p>
            <a:r>
              <a:rPr lang="en-US" altLang="en-US" sz="2800" dirty="0"/>
              <a:t>The qualifying student’s caregiver shall be responsible for providing the permissible form of medical cannabis to the school nurse.</a:t>
            </a:r>
          </a:p>
          <a:p>
            <a:r>
              <a:rPr lang="en-US" altLang="en-US" sz="2800" dirty="0"/>
              <a:t>The medical cannabis must be in its original packaging and display the label provided by the medical cannabis dispensary.</a:t>
            </a:r>
          </a:p>
          <a:p>
            <a:r>
              <a:rPr lang="en-US" altLang="en-US" sz="2800" dirty="0"/>
              <a:t>Each dose of medical cannabis administered must be recorded in the student’s health record. Any information pertaining to the student’s use of medical cannabis must be handled in a confidential manner and in accordance with federal and State law</a:t>
            </a:r>
          </a:p>
        </p:txBody>
      </p:sp>
      <p:sp>
        <p:nvSpPr>
          <p:cNvPr id="2" name="Title 1">
            <a:extLst>
              <a:ext uri="{FF2B5EF4-FFF2-40B4-BE49-F238E27FC236}">
                <a16:creationId xmlns:a16="http://schemas.microsoft.com/office/drawing/2014/main" id="{B79989F3-264E-4644-BAA3-4C6306477C67}"/>
              </a:ext>
            </a:extLst>
          </p:cNvPr>
          <p:cNvSpPr>
            <a:spLocks noGrp="1"/>
          </p:cNvSpPr>
          <p:nvPr>
            <p:ph type="title" idx="4294967295"/>
          </p:nvPr>
        </p:nvSpPr>
        <p:spPr>
          <a:xfrm>
            <a:off x="0" y="0"/>
            <a:ext cx="4070350" cy="6858000"/>
          </a:xfrm>
          <a:solidFill>
            <a:schemeClr val="accent2"/>
          </a:solidFill>
        </p:spPr>
        <p:txBody>
          <a:bodyPr anchor="ctr">
            <a:normAutofit/>
          </a:bodyPr>
          <a:lstStyle/>
          <a:p>
            <a:pPr fontAlgn="auto">
              <a:spcAft>
                <a:spcPts val="0"/>
              </a:spcAft>
              <a:defRPr/>
            </a:pPr>
            <a:r>
              <a:rPr lang="en-US" sz="3600" dirty="0">
                <a:solidFill>
                  <a:srgbClr val="FFFFFF"/>
                </a:solidFill>
              </a:rPr>
              <a:t>Requirements for the administration of medical cannabis to a qualifying student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id="{5A039F05-E148-4C7F-AB61-67CDCDF99E80}"/>
              </a:ext>
            </a:extLst>
          </p:cNvPr>
          <p:cNvSpPr>
            <a:spLocks noGrp="1" noChangeArrowheads="1"/>
          </p:cNvSpPr>
          <p:nvPr>
            <p:ph idx="4294967295"/>
          </p:nvPr>
        </p:nvSpPr>
        <p:spPr>
          <a:xfrm>
            <a:off x="4173538" y="0"/>
            <a:ext cx="8018462" cy="6858000"/>
          </a:xfrm>
        </p:spPr>
        <p:txBody>
          <a:bodyPr anchor="ctr">
            <a:normAutofit/>
          </a:bodyPr>
          <a:lstStyle/>
          <a:p>
            <a:r>
              <a:rPr lang="en-US" altLang="en-US" sz="2400" dirty="0"/>
              <a:t>A school nurse </a:t>
            </a:r>
            <a:r>
              <a:rPr lang="en-US" altLang="en-US" sz="2400" b="1" dirty="0"/>
              <a:t>may not be required </a:t>
            </a:r>
            <a:r>
              <a:rPr lang="en-US" altLang="en-US" sz="2400" dirty="0"/>
              <a:t>to administer medical cannabis to a qualifying student.</a:t>
            </a:r>
          </a:p>
          <a:p>
            <a:endParaRPr lang="en-US" altLang="en-US" sz="2400" dirty="0"/>
          </a:p>
          <a:p>
            <a:r>
              <a:rPr lang="en-US" altLang="en-US" sz="2400" dirty="0"/>
              <a:t>The designated school personnel must receive </a:t>
            </a:r>
            <a:r>
              <a:rPr lang="en-US" altLang="en-US" sz="2400" b="1" dirty="0"/>
              <a:t>training</a:t>
            </a:r>
            <a:r>
              <a:rPr lang="en-US" altLang="en-US" sz="2400" dirty="0"/>
              <a:t> developed by the local school system based on this PowerPoint deck regarding:</a:t>
            </a:r>
          </a:p>
          <a:p>
            <a:pPr lvl="1"/>
            <a:r>
              <a:rPr lang="en-US" altLang="en-US" sz="2400" dirty="0"/>
              <a:t>the type of medical cannabis that is to be given, </a:t>
            </a:r>
          </a:p>
          <a:p>
            <a:pPr lvl="1"/>
            <a:r>
              <a:rPr lang="en-US" altLang="en-US" sz="2400" dirty="0"/>
              <a:t>when to give the medical cannabis, </a:t>
            </a:r>
          </a:p>
          <a:p>
            <a:pPr lvl="1"/>
            <a:r>
              <a:rPr lang="en-US" altLang="en-US" sz="2400" dirty="0"/>
              <a:t>proper storage of the medical cannabis, </a:t>
            </a:r>
          </a:p>
          <a:p>
            <a:pPr lvl="1"/>
            <a:r>
              <a:rPr lang="en-US" altLang="en-US" sz="2400" dirty="0"/>
              <a:t>documentation requirements when giving the medical    cannabis, and</a:t>
            </a:r>
          </a:p>
          <a:p>
            <a:pPr lvl="1"/>
            <a:r>
              <a:rPr lang="en-US" altLang="en-US" sz="2400" dirty="0"/>
              <a:t> the procedure to follow if the student has adverse effects.</a:t>
            </a:r>
          </a:p>
          <a:p>
            <a:r>
              <a:rPr lang="en-US" altLang="en-US" sz="2400" dirty="0"/>
              <a:t>The school nurse shall provide the training and retain a completed roster of participants. The training must be updated annually as new information becomes available.</a:t>
            </a:r>
          </a:p>
        </p:txBody>
      </p:sp>
      <p:sp>
        <p:nvSpPr>
          <p:cNvPr id="2" name="Title 1">
            <a:extLst>
              <a:ext uri="{FF2B5EF4-FFF2-40B4-BE49-F238E27FC236}">
                <a16:creationId xmlns:a16="http://schemas.microsoft.com/office/drawing/2014/main" id="{D25BF971-DFF1-4988-BAD1-B5CD61CB4046}"/>
              </a:ext>
            </a:extLst>
          </p:cNvPr>
          <p:cNvSpPr>
            <a:spLocks noGrp="1"/>
          </p:cNvSpPr>
          <p:nvPr>
            <p:ph type="title" idx="4294967295"/>
          </p:nvPr>
        </p:nvSpPr>
        <p:spPr>
          <a:xfrm>
            <a:off x="0" y="0"/>
            <a:ext cx="4103688" cy="6858000"/>
          </a:xfrm>
          <a:solidFill>
            <a:schemeClr val="accent2"/>
          </a:solidFill>
        </p:spPr>
        <p:txBody>
          <a:bodyPr anchor="ctr">
            <a:normAutofit/>
          </a:bodyPr>
          <a:lstStyle/>
          <a:p>
            <a:pPr fontAlgn="auto">
              <a:spcAft>
                <a:spcPts val="0"/>
              </a:spcAft>
              <a:defRPr/>
            </a:pPr>
            <a:r>
              <a:rPr lang="en-US" sz="3600" dirty="0">
                <a:solidFill>
                  <a:srgbClr val="FFFFFF"/>
                </a:solidFill>
              </a:rPr>
              <a:t>Designated School Personnel</a:t>
            </a:r>
            <a:br>
              <a:rPr lang="en-US" sz="3600" dirty="0">
                <a:solidFill>
                  <a:srgbClr val="FFFFFF"/>
                </a:solidFill>
              </a:rPr>
            </a:br>
            <a:br>
              <a:rPr lang="en-US" sz="3600" dirty="0">
                <a:solidFill>
                  <a:srgbClr val="FFFFFF"/>
                </a:solidFill>
              </a:rPr>
            </a:br>
            <a:br>
              <a:rPr lang="en-US" sz="3600" dirty="0">
                <a:solidFill>
                  <a:srgbClr val="FFFFFF"/>
                </a:solidFill>
              </a:rPr>
            </a:br>
            <a:br>
              <a:rPr lang="en-US" sz="3600" dirty="0">
                <a:solidFill>
                  <a:srgbClr val="FFFFFF"/>
                </a:solidFill>
              </a:rPr>
            </a:br>
            <a:r>
              <a:rPr lang="en-US" sz="3600" dirty="0">
                <a:solidFill>
                  <a:srgbClr val="FFFFFF"/>
                </a:solidFill>
              </a:rPr>
              <a:t>“</a:t>
            </a:r>
            <a:r>
              <a:rPr lang="en-US" sz="2700" dirty="0">
                <a:solidFill>
                  <a:srgbClr val="FFFFFF"/>
                </a:solidFill>
              </a:rPr>
              <a:t>Designated school personnel” means the school administrator, or any school staff or contracted school personnel of the local school system, designated by the school administrator</a:t>
            </a:r>
            <a:br>
              <a:rPr lang="en-US" sz="2700" dirty="0">
                <a:solidFill>
                  <a:srgbClr val="FFFFFF"/>
                </a:solidFill>
              </a:rPr>
            </a:br>
            <a:endParaRPr lang="en-US" sz="2700" dirty="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88" name="Picture 4" descr="The picture is of a school nurse's office." title="Nurse's Office">
            <a:extLst>
              <a:ext uri="{FF2B5EF4-FFF2-40B4-BE49-F238E27FC236}">
                <a16:creationId xmlns:a16="http://schemas.microsoft.com/office/drawing/2014/main" id="{3447436B-3A5D-41D7-B52B-95EA2531168F}"/>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10" r="9102" b="31913"/>
          <a:stretch/>
        </p:blipFill>
        <p:spPr bwMode="auto">
          <a:xfrm>
            <a:off x="7808977" y="1962844"/>
            <a:ext cx="4078224" cy="39807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6C261D01-B70A-482E-8425-9F155EEE3634}"/>
              </a:ext>
            </a:extLst>
          </p:cNvPr>
          <p:cNvSpPr>
            <a:spLocks noGrp="1"/>
          </p:cNvSpPr>
          <p:nvPr>
            <p:ph idx="1"/>
          </p:nvPr>
        </p:nvSpPr>
        <p:spPr>
          <a:xfrm>
            <a:off x="231821" y="1957588"/>
            <a:ext cx="7891780" cy="4275787"/>
          </a:xfrm>
        </p:spPr>
        <p:txBody>
          <a:bodyPr rtlCol="0">
            <a:normAutofit lnSpcReduction="10000"/>
          </a:bodyPr>
          <a:lstStyle/>
          <a:p>
            <a:pPr marL="91440" indent="-91440" fontAlgn="auto">
              <a:defRPr/>
            </a:pPr>
            <a:r>
              <a:rPr lang="en-US" sz="2400" dirty="0"/>
              <a:t>Medical cannabis may be administered to a qualifying student:</a:t>
            </a:r>
          </a:p>
          <a:p>
            <a:pPr marL="201168" lvl="1" indent="0" fontAlgn="auto">
              <a:buFont typeface="Calibri" panose="020F0502020204030204" pitchFamily="34" charset="0"/>
              <a:buNone/>
              <a:defRPr/>
            </a:pPr>
            <a:r>
              <a:rPr lang="en-US" sz="2400" dirty="0"/>
              <a:t> 1) within the health suite of any school building, or any other location within the school building, as identified in writing by the school administration in consultation with Health Services;</a:t>
            </a:r>
          </a:p>
          <a:p>
            <a:pPr marL="201168" lvl="1" indent="0" fontAlgn="auto">
              <a:buFont typeface="Calibri" panose="020F0502020204030204" pitchFamily="34" charset="0"/>
              <a:buNone/>
              <a:defRPr/>
            </a:pPr>
            <a:r>
              <a:rPr lang="en-US" sz="2400" dirty="0"/>
              <a:t> 2) at a school-sponsored event; or</a:t>
            </a:r>
          </a:p>
          <a:p>
            <a:pPr marL="201168" lvl="1" indent="0" fontAlgn="auto">
              <a:buFont typeface="Calibri" panose="020F0502020204030204" pitchFamily="34" charset="0"/>
              <a:buNone/>
              <a:defRPr/>
            </a:pPr>
            <a:r>
              <a:rPr lang="en-US" sz="2400" dirty="0"/>
              <a:t> 3) upon a school bus. </a:t>
            </a:r>
          </a:p>
          <a:p>
            <a:pPr marL="201168" lvl="1" indent="0" fontAlgn="auto">
              <a:buFont typeface="Calibri" panose="020F0502020204030204" pitchFamily="34" charset="0"/>
              <a:buNone/>
              <a:defRPr/>
            </a:pPr>
            <a:endParaRPr lang="en-US" sz="2400" dirty="0"/>
          </a:p>
          <a:p>
            <a:pPr marL="201168" lvl="1" indent="0" fontAlgn="auto">
              <a:buFont typeface="Calibri" panose="020F0502020204030204" pitchFamily="34" charset="0"/>
              <a:buNone/>
              <a:defRPr/>
            </a:pPr>
            <a:r>
              <a:rPr lang="en-US" sz="2400" dirty="0"/>
              <a:t>The local school system shall determine that the location:</a:t>
            </a:r>
          </a:p>
          <a:p>
            <a:pPr marL="749808" lvl="3" indent="-182880" fontAlgn="auto">
              <a:buFont typeface="Arial" panose="020B0604020202020204" pitchFamily="34" charset="0"/>
              <a:buChar char="•"/>
              <a:defRPr/>
            </a:pPr>
            <a:r>
              <a:rPr lang="en-US" sz="2400" dirty="0"/>
              <a:t>Creates no risk of disruption to the educational environment or exposure to other students. </a:t>
            </a:r>
          </a:p>
          <a:p>
            <a:pPr marL="749808" lvl="3" indent="-182880" fontAlgn="auto">
              <a:buFont typeface="Arial" panose="020B0604020202020204" pitchFamily="34" charset="0"/>
              <a:buChar char="•"/>
              <a:defRPr/>
            </a:pPr>
            <a:r>
              <a:rPr lang="en-US" sz="2400" dirty="0"/>
              <a:t>Affords student privacy and confidentiality</a:t>
            </a:r>
            <a:r>
              <a:rPr lang="en-US" dirty="0"/>
              <a:t>. </a:t>
            </a:r>
          </a:p>
        </p:txBody>
      </p:sp>
      <p:sp>
        <p:nvSpPr>
          <p:cNvPr id="2" name="Title 1">
            <a:extLst>
              <a:ext uri="{FF2B5EF4-FFF2-40B4-BE49-F238E27FC236}">
                <a16:creationId xmlns:a16="http://schemas.microsoft.com/office/drawing/2014/main" id="{240FE40A-273A-4778-BCDA-AF5DCDBB1F5C}"/>
              </a:ext>
            </a:extLst>
          </p:cNvPr>
          <p:cNvSpPr>
            <a:spLocks noGrp="1"/>
          </p:cNvSpPr>
          <p:nvPr>
            <p:ph type="title"/>
          </p:nvPr>
        </p:nvSpPr>
        <p:spPr>
          <a:xfrm>
            <a:off x="1097280" y="286603"/>
            <a:ext cx="10058400" cy="1450757"/>
          </a:xfrm>
        </p:spPr>
        <p:txBody>
          <a:bodyPr>
            <a:normAutofit/>
          </a:bodyPr>
          <a:lstStyle/>
          <a:p>
            <a:pPr fontAlgn="auto">
              <a:spcAft>
                <a:spcPts val="0"/>
              </a:spcAft>
              <a:defRPr/>
            </a:pPr>
            <a:r>
              <a:rPr lang="en-US" dirty="0"/>
              <a:t>Designated Location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A group of people posing for the camera&#10;&#10;Description automatically generated">
            <a:extLst>
              <a:ext uri="{FF2B5EF4-FFF2-40B4-BE49-F238E27FC236}">
                <a16:creationId xmlns:a16="http://schemas.microsoft.com/office/drawing/2014/main" id="{D0C6D9D8-B2F2-49DE-BE37-6BEE5E2CE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2175" y="180975"/>
            <a:ext cx="21002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Content Placeholder 2">
            <a:extLst>
              <a:ext uri="{FF2B5EF4-FFF2-40B4-BE49-F238E27FC236}">
                <a16:creationId xmlns:a16="http://schemas.microsoft.com/office/drawing/2014/main" id="{BE90C705-6D23-4066-9B6B-458E90A52D2F}"/>
              </a:ext>
            </a:extLst>
          </p:cNvPr>
          <p:cNvSpPr>
            <a:spLocks noGrp="1" noChangeArrowheads="1"/>
          </p:cNvSpPr>
          <p:nvPr>
            <p:ph idx="1"/>
          </p:nvPr>
        </p:nvSpPr>
        <p:spPr>
          <a:xfrm>
            <a:off x="103188" y="1846263"/>
            <a:ext cx="11693525" cy="4438650"/>
          </a:xfrm>
        </p:spPr>
        <p:txBody>
          <a:bodyPr/>
          <a:lstStyle/>
          <a:p>
            <a:pPr>
              <a:buFont typeface="Wingdings" panose="05000000000000000000" pitchFamily="2" charset="2"/>
              <a:buChar char="q"/>
            </a:pPr>
            <a:r>
              <a:rPr lang="en-US" altLang="en-US" dirty="0"/>
              <a:t> </a:t>
            </a:r>
            <a:r>
              <a:rPr lang="en-US" altLang="en-US" sz="2400" dirty="0"/>
              <a:t>The designated school personnel or student’s caregiver shall administer the medical cannabis in accordance with the dosing, timing, and delivery route instructions as written on the School Administration of Medical Cannabis Authorization Form.</a:t>
            </a:r>
          </a:p>
          <a:p>
            <a:pPr>
              <a:buFont typeface="Wingdings" panose="05000000000000000000" pitchFamily="2" charset="2"/>
              <a:buChar char="q"/>
            </a:pPr>
            <a:r>
              <a:rPr lang="en-US" altLang="en-US" sz="2400" dirty="0"/>
              <a:t> The designated school personnel must be available to administer medical cannabis during school hours, at school-sponsored events and while on a school bus. More than one person may serve as the designated personnel.</a:t>
            </a:r>
          </a:p>
          <a:p>
            <a:pPr>
              <a:buFont typeface="Wingdings" panose="05000000000000000000" pitchFamily="2" charset="2"/>
              <a:buChar char="q"/>
            </a:pPr>
            <a:r>
              <a:rPr lang="en-US" altLang="en-US" sz="2400" dirty="0"/>
              <a:t> If the qualifying student appears to be experiencing any side effects, the designated school personnel shall refer the student to the school health personnel.</a:t>
            </a:r>
          </a:p>
          <a:p>
            <a:pPr>
              <a:buFont typeface="Wingdings" panose="05000000000000000000" pitchFamily="2" charset="2"/>
              <a:buChar char="q"/>
            </a:pPr>
            <a:r>
              <a:rPr lang="en-US" altLang="en-US" sz="2400" dirty="0"/>
              <a:t> Each dose of medical cannabis administered must be recorded in the student’s health record. Any information pertaining to the student’s use of medical cannabis must be handled in a confidential manner.</a:t>
            </a:r>
          </a:p>
        </p:txBody>
      </p:sp>
      <p:sp>
        <p:nvSpPr>
          <p:cNvPr id="2" name="Title 1">
            <a:extLst>
              <a:ext uri="{FF2B5EF4-FFF2-40B4-BE49-F238E27FC236}">
                <a16:creationId xmlns:a16="http://schemas.microsoft.com/office/drawing/2014/main" id="{94096C76-FBB7-44E7-8D6A-A361A7256B7A}"/>
              </a:ext>
            </a:extLst>
          </p:cNvPr>
          <p:cNvSpPr>
            <a:spLocks noGrp="1"/>
          </p:cNvSpPr>
          <p:nvPr>
            <p:ph type="title"/>
          </p:nvPr>
        </p:nvSpPr>
        <p:spPr/>
        <p:txBody>
          <a:bodyPr/>
          <a:lstStyle/>
          <a:p>
            <a:pPr fontAlgn="auto">
              <a:spcAft>
                <a:spcPts val="0"/>
              </a:spcAft>
              <a:defRPr/>
            </a:pPr>
            <a:r>
              <a:rPr lang="en-US" dirty="0">
                <a:solidFill>
                  <a:schemeClr val="tx1">
                    <a:lumMod val="75000"/>
                    <a:lumOff val="25000"/>
                  </a:schemeClr>
                </a:solidFill>
              </a:rPr>
              <a:t>Continuation of Requirements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a:extLst>
              <a:ext uri="{FF2B5EF4-FFF2-40B4-BE49-F238E27FC236}">
                <a16:creationId xmlns:a16="http://schemas.microsoft.com/office/drawing/2014/main" id="{C05C153A-BCFA-40DB-96F2-C07C09D818C9}"/>
              </a:ext>
            </a:extLst>
          </p:cNvPr>
          <p:cNvSpPr>
            <a:spLocks noGrp="1" noChangeArrowheads="1"/>
          </p:cNvSpPr>
          <p:nvPr>
            <p:ph idx="1"/>
          </p:nvPr>
        </p:nvSpPr>
        <p:spPr>
          <a:xfrm>
            <a:off x="231775" y="1846263"/>
            <a:ext cx="11796713" cy="4387850"/>
          </a:xfrm>
        </p:spPr>
        <p:txBody>
          <a:bodyPr/>
          <a:lstStyle/>
          <a:p>
            <a:pPr>
              <a:buFont typeface="Wingdings" panose="05000000000000000000" pitchFamily="2" charset="2"/>
              <a:buChar char="q"/>
            </a:pPr>
            <a:r>
              <a:rPr lang="en-US" altLang="en-US" dirty="0"/>
              <a:t> Any remaining medical cannabis must be kept in its original package.</a:t>
            </a:r>
          </a:p>
          <a:p>
            <a:pPr>
              <a:buFont typeface="Wingdings" panose="05000000000000000000" pitchFamily="2" charset="2"/>
              <a:buChar char="q"/>
            </a:pPr>
            <a:r>
              <a:rPr lang="en-US" altLang="en-US" dirty="0"/>
              <a:t> The medical cannabis must be stored and locked in a manner that is consistent with the storage of other student medication while on school property.</a:t>
            </a:r>
          </a:p>
          <a:p>
            <a:pPr>
              <a:buFont typeface="Wingdings" panose="05000000000000000000" pitchFamily="2" charset="2"/>
              <a:buChar char="q"/>
            </a:pPr>
            <a:r>
              <a:rPr lang="en-US" altLang="en-US" dirty="0"/>
              <a:t> Must be accessible for the designated school personnel.</a:t>
            </a:r>
          </a:p>
          <a:p>
            <a:pPr>
              <a:buFont typeface="Wingdings" panose="05000000000000000000" pitchFamily="2" charset="2"/>
              <a:buChar char="q"/>
            </a:pPr>
            <a:r>
              <a:rPr lang="en-US" altLang="en-US" dirty="0"/>
              <a:t> The medical cannabis may be retained at the end of the school day in a secure, doubled locked area determined by the school nurse and school administrator.</a:t>
            </a:r>
          </a:p>
          <a:p>
            <a:pPr>
              <a:buFont typeface="Wingdings" panose="05000000000000000000" pitchFamily="2" charset="2"/>
              <a:buChar char="q"/>
            </a:pPr>
            <a:r>
              <a:rPr lang="en-US" altLang="en-US" dirty="0"/>
              <a:t> Qualifying students may not self administer or possess medical cannabis in any form.</a:t>
            </a:r>
          </a:p>
          <a:p>
            <a:pPr>
              <a:buFont typeface="Wingdings" panose="05000000000000000000" pitchFamily="2" charset="2"/>
              <a:buChar char="q"/>
            </a:pPr>
            <a:r>
              <a:rPr lang="en-US" altLang="en-US" dirty="0"/>
              <a:t> The qualifying student’s medical cannabis must be disposed of if not picked up by the student’s parent/legal guardian in accordance with the LSS policy for medical disposal following termination of the student’s School Administration of Medical Cannabis Authorization Form or the end of the school year, whichever occurs first.  The student’s parent/legal guardian must be notified before the disposal of the medical cannabis.</a:t>
            </a:r>
          </a:p>
        </p:txBody>
      </p:sp>
      <p:sp>
        <p:nvSpPr>
          <p:cNvPr id="2" name="Title 1">
            <a:extLst>
              <a:ext uri="{FF2B5EF4-FFF2-40B4-BE49-F238E27FC236}">
                <a16:creationId xmlns:a16="http://schemas.microsoft.com/office/drawing/2014/main" id="{C4E20A93-FF37-438E-B410-DBDF18C57031}"/>
              </a:ext>
            </a:extLst>
          </p:cNvPr>
          <p:cNvSpPr>
            <a:spLocks noGrp="1"/>
          </p:cNvSpPr>
          <p:nvPr>
            <p:ph type="title"/>
          </p:nvPr>
        </p:nvSpPr>
        <p:spPr>
          <a:xfrm>
            <a:off x="1419225" y="93663"/>
            <a:ext cx="10058400" cy="1450975"/>
          </a:xfrm>
        </p:spPr>
        <p:txBody>
          <a:bodyPr/>
          <a:lstStyle/>
          <a:p>
            <a:pPr fontAlgn="auto">
              <a:spcAft>
                <a:spcPts val="0"/>
              </a:spcAft>
              <a:defRPr/>
            </a:pPr>
            <a:r>
              <a:rPr lang="en-US" dirty="0">
                <a:solidFill>
                  <a:schemeClr val="tx1">
                    <a:lumMod val="75000"/>
                    <a:lumOff val="25000"/>
                  </a:schemeClr>
                </a:solidFill>
              </a:rPr>
              <a:t>Continuation of Requirements (Cont.)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132" name="Picture 4" descr="A group of people playing a game of basketball&#10;&#10;Description automatically generated">
            <a:extLst>
              <a:ext uri="{FF2B5EF4-FFF2-40B4-BE49-F238E27FC236}">
                <a16:creationId xmlns:a16="http://schemas.microsoft.com/office/drawing/2014/main" id="{30CE8D7B-50DF-4E57-A10E-9E25518703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78" r="2" b="2"/>
          <a:stretch/>
        </p:blipFill>
        <p:spPr bwMode="auto">
          <a:xfrm>
            <a:off x="8197118" y="301018"/>
            <a:ext cx="3294253" cy="55758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Content Placeholder 2">
            <a:extLst>
              <a:ext uri="{FF2B5EF4-FFF2-40B4-BE49-F238E27FC236}">
                <a16:creationId xmlns:a16="http://schemas.microsoft.com/office/drawing/2014/main" id="{8C974517-A48A-41CC-A4A0-5A13D58E214A}"/>
              </a:ext>
            </a:extLst>
          </p:cNvPr>
          <p:cNvSpPr>
            <a:spLocks noGrp="1" noChangeArrowheads="1"/>
          </p:cNvSpPr>
          <p:nvPr>
            <p:ph idx="4294967295"/>
          </p:nvPr>
        </p:nvSpPr>
        <p:spPr>
          <a:xfrm>
            <a:off x="0" y="0"/>
            <a:ext cx="7199313" cy="6529388"/>
          </a:xfrm>
          <a:solidFill>
            <a:schemeClr val="accent2"/>
          </a:solidFill>
        </p:spPr>
        <p:txBody>
          <a:bodyPr>
            <a:normAutofit lnSpcReduction="10000"/>
          </a:bodyPr>
          <a:lstStyle/>
          <a:p>
            <a:pPr marL="0" indent="0">
              <a:buNone/>
            </a:pPr>
            <a:r>
              <a:rPr lang="en-US" altLang="en-US" sz="3500" dirty="0">
                <a:solidFill>
                  <a:srgbClr val="FFFFFF"/>
                </a:solidFill>
              </a:rPr>
              <a:t> School-Sponsored Activities</a:t>
            </a:r>
          </a:p>
          <a:p>
            <a:pPr marL="0" indent="0">
              <a:buNone/>
            </a:pPr>
            <a:endParaRPr lang="en-US" altLang="en-US" sz="1800" dirty="0">
              <a:solidFill>
                <a:srgbClr val="FFFFFF"/>
              </a:solidFill>
            </a:endParaRPr>
          </a:p>
          <a:p>
            <a:pPr>
              <a:buFont typeface="Wingdings" panose="05000000000000000000" pitchFamily="2" charset="2"/>
              <a:buChar char="q"/>
            </a:pPr>
            <a:r>
              <a:rPr lang="en-US" altLang="en-US" sz="2400" dirty="0">
                <a:solidFill>
                  <a:srgbClr val="FFFFFF"/>
                </a:solidFill>
              </a:rPr>
              <a:t>The staff person in charge of a planned school- sponsored activity should give sufficient notice of the activity (as stated in local school system policy for field trip notification) to the designated school personnel so that preparations can be made to ensure the needs of the student.</a:t>
            </a:r>
          </a:p>
          <a:p>
            <a:pPr>
              <a:buFont typeface="Wingdings" panose="05000000000000000000" pitchFamily="2" charset="2"/>
              <a:buChar char="q"/>
            </a:pPr>
            <a:r>
              <a:rPr lang="en-US" altLang="en-US" sz="2400" dirty="0">
                <a:solidFill>
                  <a:srgbClr val="FFFFFF"/>
                </a:solidFill>
              </a:rPr>
              <a:t> It is the school’s responsibility to identify and arrange for the designated school personnel to attend the school-sponsored activity. However, the student’s caregiver should be given the opportunity to administer the medical cannabis if they choose.</a:t>
            </a:r>
          </a:p>
          <a:p>
            <a:pPr>
              <a:buFont typeface="Wingdings" panose="05000000000000000000" pitchFamily="2" charset="2"/>
              <a:buChar char="q"/>
            </a:pPr>
            <a:r>
              <a:rPr lang="en-US" altLang="en-US" sz="2400" dirty="0">
                <a:solidFill>
                  <a:srgbClr val="FFFFFF"/>
                </a:solidFill>
              </a:rPr>
              <a:t> A qualifying student’s parent/legal guardian must provide reasonable notice to the school health nurse and the school administrator of the student’s need for medical cannabis administration during a specified school-sponsored activity.</a:t>
            </a:r>
          </a:p>
        </p:txBody>
      </p:sp>
      <p:sp>
        <p:nvSpPr>
          <p:cNvPr id="4" name="Title 3" hidden="1"/>
          <p:cNvSpPr>
            <a:spLocks noGrp="1"/>
          </p:cNvSpPr>
          <p:nvPr>
            <p:ph type="title" idx="4294967295"/>
          </p:nvPr>
        </p:nvSpPr>
        <p:spPr/>
        <p:txBody>
          <a:bodyPr/>
          <a:lstStyle/>
          <a:p>
            <a:r>
              <a:rPr lang="en-US" dirty="0"/>
              <a:t>School-Sponsored Activities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quot;&quot;">
            <a:extLst>
              <a:ext uri="{FF2B5EF4-FFF2-40B4-BE49-F238E27FC236}">
                <a16:creationId xmlns:a16="http://schemas.microsoft.com/office/drawing/2014/main" id="{8C9236CD-F536-4FDE-81FA-8759C0621E6E}"/>
              </a:ext>
            </a:extLst>
          </p:cNvPr>
          <p:cNvSpPr>
            <a:spLocks noGrp="1" noRot="1" noChangeAspect="1" noMove="1" noResize="1" noEditPoints="1" noAdjustHandles="1" noChangeArrowheads="1" noChangeShapeType="1" noTextEdit="1"/>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6CE9275-C824-4A51-B4BD-AA16EED69F22}"/>
              </a:ext>
            </a:extLst>
          </p:cNvPr>
          <p:cNvSpPr>
            <a:spLocks noGrp="1"/>
          </p:cNvSpPr>
          <p:nvPr>
            <p:ph idx="1"/>
          </p:nvPr>
        </p:nvSpPr>
        <p:spPr>
          <a:xfrm>
            <a:off x="4741863" y="606424"/>
            <a:ext cx="7094536" cy="6251575"/>
          </a:xfrm>
        </p:spPr>
        <p:txBody>
          <a:bodyPr rtlCol="0" anchor="ctr">
            <a:normAutofit fontScale="77500" lnSpcReduction="20000"/>
          </a:bodyPr>
          <a:lstStyle/>
          <a:p>
            <a:pPr marL="0" indent="0" fontAlgn="auto">
              <a:buFont typeface="Calibri" panose="020F0502020204030204" pitchFamily="34" charset="0"/>
              <a:buNone/>
              <a:defRPr/>
            </a:pPr>
            <a:r>
              <a:rPr lang="en-US" sz="3300" dirty="0">
                <a:solidFill>
                  <a:schemeClr val="tx1">
                    <a:lumMod val="75000"/>
                    <a:lumOff val="25000"/>
                  </a:schemeClr>
                </a:solidFill>
              </a:rPr>
              <a:t>The participants will be able to :</a:t>
            </a:r>
          </a:p>
          <a:p>
            <a:pPr marL="0" indent="0" fontAlgn="auto">
              <a:buFont typeface="Calibri" panose="020F0502020204030204" pitchFamily="34" charset="0"/>
              <a:buNone/>
              <a:defRPr/>
            </a:pPr>
            <a:endParaRPr lang="en-US" dirty="0">
              <a:solidFill>
                <a:schemeClr val="tx1">
                  <a:lumMod val="75000"/>
                  <a:lumOff val="25000"/>
                </a:schemeClr>
              </a:solidFill>
            </a:endParaRPr>
          </a:p>
          <a:p>
            <a:pPr marL="91440" indent="-91440" fontAlgn="auto">
              <a:defRPr/>
            </a:pPr>
            <a:r>
              <a:rPr lang="en-US" sz="3000" dirty="0">
                <a:solidFill>
                  <a:schemeClr val="tx1">
                    <a:lumMod val="75000"/>
                    <a:lumOff val="25000"/>
                  </a:schemeClr>
                </a:solidFill>
              </a:rPr>
              <a:t>State the purpose of Education Article, §7-446, Administration of Medical Cannabis During School Hours and Events</a:t>
            </a:r>
          </a:p>
          <a:p>
            <a:pPr marL="91440" indent="-91440" fontAlgn="auto">
              <a:defRPr/>
            </a:pPr>
            <a:endParaRPr lang="en-US" sz="3000" dirty="0">
              <a:solidFill>
                <a:schemeClr val="tx1">
                  <a:lumMod val="75000"/>
                  <a:lumOff val="25000"/>
                </a:schemeClr>
              </a:solidFill>
            </a:endParaRPr>
          </a:p>
          <a:p>
            <a:pPr marL="91440" indent="-91440" fontAlgn="auto">
              <a:defRPr/>
            </a:pPr>
            <a:r>
              <a:rPr lang="en-US" sz="3000" dirty="0">
                <a:solidFill>
                  <a:schemeClr val="tx1">
                    <a:lumMod val="75000"/>
                    <a:lumOff val="25000"/>
                  </a:schemeClr>
                </a:solidFill>
              </a:rPr>
              <a:t>State who is a designated  school personnel and qualifying student</a:t>
            </a:r>
          </a:p>
          <a:p>
            <a:pPr marL="91440" indent="-91440" fontAlgn="auto">
              <a:defRPr/>
            </a:pPr>
            <a:endParaRPr lang="en-US" sz="3000" dirty="0">
              <a:solidFill>
                <a:schemeClr val="tx1">
                  <a:lumMod val="75000"/>
                  <a:lumOff val="25000"/>
                </a:schemeClr>
              </a:solidFill>
            </a:endParaRPr>
          </a:p>
          <a:p>
            <a:pPr marL="91440" indent="-91440" fontAlgn="auto">
              <a:defRPr/>
            </a:pPr>
            <a:r>
              <a:rPr lang="en-US" sz="3000" dirty="0">
                <a:solidFill>
                  <a:schemeClr val="tx1">
                    <a:lumMod val="75000"/>
                    <a:lumOff val="25000"/>
                  </a:schemeClr>
                </a:solidFill>
              </a:rPr>
              <a:t>Identify forms of medical cannabis allowed in the school setting</a:t>
            </a:r>
          </a:p>
          <a:p>
            <a:pPr marL="91440" indent="-91440" fontAlgn="auto">
              <a:defRPr/>
            </a:pPr>
            <a:endParaRPr lang="en-US" sz="3000" dirty="0">
              <a:solidFill>
                <a:schemeClr val="tx1">
                  <a:lumMod val="75000"/>
                  <a:lumOff val="25000"/>
                </a:schemeClr>
              </a:solidFill>
            </a:endParaRPr>
          </a:p>
          <a:p>
            <a:pPr marL="91440" indent="-91440" fontAlgn="auto">
              <a:defRPr/>
            </a:pPr>
            <a:r>
              <a:rPr lang="en-US" sz="3000" dirty="0">
                <a:solidFill>
                  <a:schemeClr val="tx1">
                    <a:lumMod val="75000"/>
                    <a:lumOff val="25000"/>
                  </a:schemeClr>
                </a:solidFill>
              </a:rPr>
              <a:t>Understand the procedure established by the local school district regarding medical cannabis given in their schools </a:t>
            </a:r>
          </a:p>
          <a:p>
            <a:pPr marL="0" indent="0" fontAlgn="auto">
              <a:buFont typeface="Calibri" panose="020F0502020204030204" pitchFamily="34" charset="0"/>
              <a:buNone/>
              <a:defRPr/>
            </a:pPr>
            <a:endParaRPr lang="en-US" sz="3000" dirty="0">
              <a:solidFill>
                <a:schemeClr val="tx1">
                  <a:lumMod val="75000"/>
                  <a:lumOff val="25000"/>
                </a:schemeClr>
              </a:solidFill>
            </a:endParaRPr>
          </a:p>
          <a:p>
            <a:pPr marL="0" indent="0" fontAlgn="auto">
              <a:buFont typeface="Calibri" panose="020F0502020204030204" pitchFamily="34" charset="0"/>
              <a:buNone/>
              <a:defRPr/>
            </a:pPr>
            <a:r>
              <a:rPr lang="en-US" dirty="0">
                <a:solidFill>
                  <a:schemeClr val="tx1">
                    <a:lumMod val="75000"/>
                    <a:lumOff val="25000"/>
                  </a:schemeClr>
                </a:solidFill>
              </a:rPr>
              <a:t> </a:t>
            </a:r>
          </a:p>
        </p:txBody>
      </p:sp>
      <p:sp>
        <p:nvSpPr>
          <p:cNvPr id="2" name="Title 1">
            <a:extLst>
              <a:ext uri="{FF2B5EF4-FFF2-40B4-BE49-F238E27FC236}">
                <a16:creationId xmlns:a16="http://schemas.microsoft.com/office/drawing/2014/main" id="{5B68A75B-4713-4E1A-8E68-920548294CA7}"/>
              </a:ext>
            </a:extLst>
          </p:cNvPr>
          <p:cNvSpPr>
            <a:spLocks noGrp="1"/>
          </p:cNvSpPr>
          <p:nvPr>
            <p:ph type="title"/>
          </p:nvPr>
        </p:nvSpPr>
        <p:spPr>
          <a:xfrm>
            <a:off x="492125" y="606425"/>
            <a:ext cx="3084513" cy="5645150"/>
          </a:xfrm>
        </p:spPr>
        <p:txBody>
          <a:bodyPr anchor="ctr"/>
          <a:lstStyle/>
          <a:p>
            <a:pPr fontAlgn="auto">
              <a:spcAft>
                <a:spcPts val="0"/>
              </a:spcAft>
              <a:defRPr/>
            </a:pPr>
            <a:r>
              <a:rPr lang="en-US" sz="3600" dirty="0">
                <a:solidFill>
                  <a:srgbClr val="FFFFFF"/>
                </a:solidFill>
              </a:rPr>
              <a:t>Outcomes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9" name="Content Placeholder 2">
            <a:extLst>
              <a:ext uri="{FF2B5EF4-FFF2-40B4-BE49-F238E27FC236}">
                <a16:creationId xmlns:a16="http://schemas.microsoft.com/office/drawing/2014/main" id="{7BF9F510-2303-469C-A58C-51B8DCA50490}"/>
              </a:ext>
            </a:extLst>
          </p:cNvPr>
          <p:cNvSpPr>
            <a:spLocks noGrp="1" noChangeArrowheads="1"/>
          </p:cNvSpPr>
          <p:nvPr>
            <p:ph idx="4294967295"/>
          </p:nvPr>
        </p:nvSpPr>
        <p:spPr>
          <a:xfrm>
            <a:off x="4759325" y="1417638"/>
            <a:ext cx="7432675" cy="5192713"/>
          </a:xfrm>
        </p:spPr>
        <p:txBody>
          <a:bodyPr>
            <a:normAutofit/>
          </a:bodyPr>
          <a:lstStyle/>
          <a:p>
            <a:r>
              <a:rPr lang="en-US" altLang="en-US" dirty="0"/>
              <a:t>The school administrator in consultation with the school nurse and designated school personnel will determine whether it is appropriate to administer medical cannabis on the bus. </a:t>
            </a:r>
          </a:p>
          <a:p>
            <a:r>
              <a:rPr lang="en-US" altLang="en-US" dirty="0"/>
              <a:t>The following factors must be considered in determining whether it is appropriate to administer medical cannabis on the school bus: </a:t>
            </a:r>
          </a:p>
          <a:p>
            <a:pPr lvl="1"/>
            <a:r>
              <a:rPr lang="en-US" altLang="en-US" sz="2000" dirty="0"/>
              <a:t>the student’s qualifying condition,</a:t>
            </a:r>
          </a:p>
          <a:p>
            <a:pPr lvl="1"/>
            <a:r>
              <a:rPr lang="en-US" altLang="en-US" sz="2000" dirty="0"/>
              <a:t> medical condition of the student as evaluated by the school nurse,</a:t>
            </a:r>
          </a:p>
          <a:p>
            <a:pPr lvl="1"/>
            <a:r>
              <a:rPr lang="en-US" altLang="en-US" sz="2000" dirty="0"/>
              <a:t> safety issues, </a:t>
            </a:r>
          </a:p>
          <a:p>
            <a:pPr lvl="1"/>
            <a:r>
              <a:rPr lang="en-US" altLang="en-US" sz="2000" dirty="0"/>
              <a:t>length of the bus trip, and</a:t>
            </a:r>
          </a:p>
          <a:p>
            <a:pPr lvl="1"/>
            <a:r>
              <a:rPr lang="en-US" altLang="en-US" sz="2000" dirty="0"/>
              <a:t>whether administrating the medical cannabis on the school bus is necessary to avoid a potential medical emergency, to maintain therapeutic levels, or to keep the student pain free.</a:t>
            </a:r>
          </a:p>
          <a:p>
            <a:r>
              <a:rPr lang="en-US" altLang="en-US" dirty="0"/>
              <a:t>Only designated school personnel or the student’s caregiver can administer the medical cannabis.</a:t>
            </a:r>
          </a:p>
          <a:p>
            <a:endParaRPr lang="en-US" altLang="en-US" sz="1400" dirty="0"/>
          </a:p>
        </p:txBody>
      </p:sp>
      <p:pic>
        <p:nvPicPr>
          <p:cNvPr id="3" name="Picture 2" descr="This picture is of a school bus driving down a road." title="School Bus"/>
          <p:cNvPicPr>
            <a:picLocks noChangeAspect="1"/>
          </p:cNvPicPr>
          <p:nvPr/>
        </p:nvPicPr>
        <p:blipFill>
          <a:blip r:embed="rId3"/>
          <a:stretch>
            <a:fillRect/>
          </a:stretch>
        </p:blipFill>
        <p:spPr>
          <a:xfrm>
            <a:off x="0" y="-33337"/>
            <a:ext cx="4626864" cy="6342698"/>
          </a:xfrm>
          <a:prstGeom prst="rect">
            <a:avLst/>
          </a:prstGeom>
        </p:spPr>
      </p:pic>
      <p:sp>
        <p:nvSpPr>
          <p:cNvPr id="2" name="Title 1">
            <a:extLst>
              <a:ext uri="{FF2B5EF4-FFF2-40B4-BE49-F238E27FC236}">
                <a16:creationId xmlns:a16="http://schemas.microsoft.com/office/drawing/2014/main" id="{65A7A906-7426-4574-B7A8-CFEA3EFD0589}"/>
              </a:ext>
            </a:extLst>
          </p:cNvPr>
          <p:cNvSpPr>
            <a:spLocks noGrp="1"/>
          </p:cNvSpPr>
          <p:nvPr>
            <p:ph type="title" idx="4294967295"/>
          </p:nvPr>
        </p:nvSpPr>
        <p:spPr>
          <a:xfrm>
            <a:off x="5824538" y="-33338"/>
            <a:ext cx="6367462" cy="1450976"/>
          </a:xfrm>
        </p:spPr>
        <p:txBody>
          <a:bodyPr>
            <a:normAutofit/>
          </a:bodyPr>
          <a:lstStyle/>
          <a:p>
            <a:pPr algn="ctr" fontAlgn="auto">
              <a:spcAft>
                <a:spcPts val="0"/>
              </a:spcAft>
              <a:defRPr/>
            </a:pPr>
            <a:r>
              <a:rPr lang="en-US" dirty="0"/>
              <a:t>School Bus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7" name="Content Placeholder 2">
            <a:extLst>
              <a:ext uri="{FF2B5EF4-FFF2-40B4-BE49-F238E27FC236}">
                <a16:creationId xmlns:a16="http://schemas.microsoft.com/office/drawing/2014/main" id="{121EAE79-2A76-4A38-B12C-DEC44EA679C3}"/>
              </a:ext>
            </a:extLst>
          </p:cNvPr>
          <p:cNvSpPr>
            <a:spLocks noGrp="1" noChangeArrowheads="1"/>
          </p:cNvSpPr>
          <p:nvPr>
            <p:ph idx="4294967295"/>
          </p:nvPr>
        </p:nvSpPr>
        <p:spPr>
          <a:xfrm>
            <a:off x="0" y="-12700"/>
            <a:ext cx="4040188" cy="6870700"/>
          </a:xfrm>
          <a:solidFill>
            <a:schemeClr val="accent2"/>
          </a:solidFill>
        </p:spPr>
        <p:txBody>
          <a:bodyPr>
            <a:normAutofit/>
          </a:bodyPr>
          <a:lstStyle/>
          <a:p>
            <a:r>
              <a:rPr lang="en-US" sz="3900" dirty="0">
                <a:solidFill>
                  <a:srgbClr val="FFFFFF"/>
                </a:solidFill>
              </a:rPr>
              <a:t>School Bus (Cont.)</a:t>
            </a:r>
            <a:endParaRPr lang="en-US" altLang="en-US" sz="3900" dirty="0">
              <a:solidFill>
                <a:srgbClr val="FFFFFF"/>
              </a:solidFill>
            </a:endParaRPr>
          </a:p>
          <a:p>
            <a:endParaRPr lang="en-US" altLang="en-US" sz="2400" dirty="0">
              <a:solidFill>
                <a:srgbClr val="FFFFFF"/>
              </a:solidFill>
            </a:endParaRPr>
          </a:p>
          <a:p>
            <a:r>
              <a:rPr lang="en-US" altLang="en-US" sz="2400" dirty="0">
                <a:solidFill>
                  <a:srgbClr val="FFFFFF"/>
                </a:solidFill>
              </a:rPr>
              <a:t>The medical cannabis must be in a locked storage container or box only accessible by the designated school personnel or caregiver.</a:t>
            </a:r>
          </a:p>
          <a:p>
            <a:endParaRPr lang="en-US" altLang="en-US" sz="2400" dirty="0">
              <a:solidFill>
                <a:srgbClr val="FFFFFF"/>
              </a:solidFill>
            </a:endParaRPr>
          </a:p>
          <a:p>
            <a:r>
              <a:rPr lang="en-US" altLang="en-US" sz="2400" dirty="0">
                <a:solidFill>
                  <a:srgbClr val="FFFFFF"/>
                </a:solidFill>
              </a:rPr>
              <a:t>The designated school personnel shall remove the medical cannabis from the bus and give it to the school nurse or student’s caregiver at the end of the bus trip.</a:t>
            </a:r>
            <a:r>
              <a:rPr lang="en-US" altLang="en-US" sz="1500" dirty="0">
                <a:solidFill>
                  <a:srgbClr val="FFFFFF"/>
                </a:solidFill>
              </a:rPr>
              <a:t> </a:t>
            </a:r>
          </a:p>
        </p:txBody>
      </p:sp>
      <p:pic>
        <p:nvPicPr>
          <p:cNvPr id="52228" name="Picture 4" descr="A school bus in a parking lot&#10;&#10;Description automatically generated">
            <a:extLst>
              <a:ext uri="{FF2B5EF4-FFF2-40B4-BE49-F238E27FC236}">
                <a16:creationId xmlns:a16="http://schemas.microsoft.com/office/drawing/2014/main" id="{994BDD30-CEF9-4F90-9F02-72B455B236D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42017" y="1073950"/>
            <a:ext cx="6798082" cy="4710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Box 5">
            <a:extLst>
              <a:ext uri="{FF2B5EF4-FFF2-40B4-BE49-F238E27FC236}">
                <a16:creationId xmlns:a16="http://schemas.microsoft.com/office/drawing/2014/main" id="{E3F4B88E-B434-4504-BA52-B220B12C34D8}"/>
              </a:ext>
            </a:extLst>
          </p:cNvPr>
          <p:cNvSpPr txBox="1">
            <a:spLocks noChangeArrowheads="1"/>
          </p:cNvSpPr>
          <p:nvPr/>
        </p:nvSpPr>
        <p:spPr bwMode="auto">
          <a:xfrm>
            <a:off x="9884958" y="6870700"/>
            <a:ext cx="2307042" cy="2000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spcAft>
                <a:spcPts val="600"/>
              </a:spcAft>
            </a:pPr>
            <a:r>
              <a:rPr lang="en-US" altLang="en-US" sz="700" dirty="0">
                <a:solidFill>
                  <a:srgbClr val="FFFFFF"/>
                </a:solidFill>
                <a:latin typeface="+mn-lt"/>
                <a:hlinkClick r:id="rId4" tooltip="https://en.wikipedia.org/wiki/International_3300">
                  <a:extLst>
                    <a:ext uri="{A12FA001-AC4F-418D-AE19-62706E023703}">
                      <ahyp:hlinkClr xmlns:ahyp="http://schemas.microsoft.com/office/drawing/2018/hyperlinkcolor" val="tx"/>
                    </a:ext>
                  </a:extLst>
                </a:hlinkClick>
              </a:rPr>
              <a:t>This Photo</a:t>
            </a:r>
            <a:r>
              <a:rPr lang="en-US" altLang="en-US" sz="700" dirty="0">
                <a:solidFill>
                  <a:srgbClr val="FFFFFF"/>
                </a:solidFill>
                <a:latin typeface="+mn-lt"/>
              </a:rPr>
              <a:t> by Unknown Author is licensed under </a:t>
            </a:r>
            <a:r>
              <a:rPr lang="en-US" altLang="en-US" sz="700" dirty="0">
                <a:solidFill>
                  <a:srgbClr val="FFFFFF"/>
                </a:solidFill>
                <a:latin typeface="+mn-lt"/>
                <a:hlinkClick r:id="rId5" tooltip="https://creativecommons.org/licenses/by-sa/3.0/">
                  <a:extLst>
                    <a:ext uri="{A12FA001-AC4F-418D-AE19-62706E023703}">
                      <ahyp:hlinkClr xmlns:ahyp="http://schemas.microsoft.com/office/drawing/2018/hyperlinkcolor" val="tx"/>
                    </a:ext>
                  </a:extLst>
                </a:hlinkClick>
              </a:rPr>
              <a:t>CC BY-SA</a:t>
            </a:r>
            <a:endParaRPr lang="en-US" altLang="en-US" sz="700" dirty="0">
              <a:solidFill>
                <a:srgbClr val="FFFFFF"/>
              </a:solidFill>
              <a:latin typeface="+mn-lt"/>
            </a:endParaRPr>
          </a:p>
        </p:txBody>
      </p:sp>
      <p:sp>
        <p:nvSpPr>
          <p:cNvPr id="5" name="Title 4" hidden="1"/>
          <p:cNvSpPr>
            <a:spLocks noGrp="1"/>
          </p:cNvSpPr>
          <p:nvPr>
            <p:ph type="title" idx="4294967295"/>
          </p:nvPr>
        </p:nvSpPr>
        <p:spPr/>
        <p:txBody>
          <a:bodyPr/>
          <a:lstStyle/>
          <a:p>
            <a:r>
              <a:rPr lang="en-US" dirty="0"/>
              <a:t>School Bus (Cont.)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Text, whiteboard&#10;&#10;Description automatically generated">
            <a:extLst>
              <a:ext uri="{FF2B5EF4-FFF2-40B4-BE49-F238E27FC236}">
                <a16:creationId xmlns:a16="http://schemas.microsoft.com/office/drawing/2014/main" id="{654069B6-5B18-462D-AA7F-7B4BB2DF4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113" y="3429000"/>
            <a:ext cx="4186237"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Content Placeholder 2">
            <a:extLst>
              <a:ext uri="{FF2B5EF4-FFF2-40B4-BE49-F238E27FC236}">
                <a16:creationId xmlns:a16="http://schemas.microsoft.com/office/drawing/2014/main" id="{30EC6838-E50C-4715-8E1A-99A940B80573}"/>
              </a:ext>
            </a:extLst>
          </p:cNvPr>
          <p:cNvSpPr>
            <a:spLocks noGrp="1" noChangeArrowheads="1"/>
          </p:cNvSpPr>
          <p:nvPr>
            <p:ph idx="1"/>
          </p:nvPr>
        </p:nvSpPr>
        <p:spPr/>
        <p:txBody>
          <a:bodyPr/>
          <a:lstStyle/>
          <a:p>
            <a:r>
              <a:rPr lang="en-US" altLang="en-US" dirty="0"/>
              <a:t>The designated school personnel acting in accordance with these guidelines may not be subject to arrest, prosecution, revocation of mandatory supervision, parole, or probation or any civil administrative penalty, including a civil penalty or disciplinary action by a professional licensing board; they may not be denied any right or privilege for the medical use or possession of medical cannabis unless the act or omission constitutes gross negligence or wanton or willful misconduct.</a:t>
            </a:r>
          </a:p>
          <a:p>
            <a:endParaRPr lang="en-US" altLang="en-US" dirty="0"/>
          </a:p>
        </p:txBody>
      </p:sp>
      <p:sp>
        <p:nvSpPr>
          <p:cNvPr id="2" name="Title 1">
            <a:extLst>
              <a:ext uri="{FF2B5EF4-FFF2-40B4-BE49-F238E27FC236}">
                <a16:creationId xmlns:a16="http://schemas.microsoft.com/office/drawing/2014/main" id="{7CB593A4-9E64-4C29-9917-0910FF1AF5A0}"/>
              </a:ext>
            </a:extLst>
          </p:cNvPr>
          <p:cNvSpPr>
            <a:spLocks noGrp="1"/>
          </p:cNvSpPr>
          <p:nvPr>
            <p:ph type="title"/>
          </p:nvPr>
        </p:nvSpPr>
        <p:spPr/>
        <p:txBody>
          <a:bodyPr/>
          <a:lstStyle/>
          <a:p>
            <a:pPr fontAlgn="auto">
              <a:spcAft>
                <a:spcPts val="0"/>
              </a:spcAft>
              <a:defRPr/>
            </a:pPr>
            <a:r>
              <a:rPr lang="en-US" dirty="0">
                <a:solidFill>
                  <a:schemeClr val="tx1">
                    <a:lumMod val="75000"/>
                    <a:lumOff val="25000"/>
                  </a:schemeClr>
                </a:solidFill>
              </a:rPr>
              <a:t>Legal Protection for Designated School Personnel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34BE0-9ECC-4819-B849-0AE57D908744}"/>
              </a:ext>
            </a:extLst>
          </p:cNvPr>
          <p:cNvSpPr>
            <a:spLocks noGrp="1"/>
          </p:cNvSpPr>
          <p:nvPr>
            <p:ph idx="1"/>
          </p:nvPr>
        </p:nvSpPr>
        <p:spPr/>
        <p:txBody>
          <a:bodyPr rtlCol="0">
            <a:normAutofit fontScale="92500" lnSpcReduction="20000"/>
          </a:bodyPr>
          <a:lstStyle/>
          <a:p>
            <a:pPr marL="0" indent="0" fontAlgn="auto">
              <a:buNone/>
              <a:defRPr/>
            </a:pPr>
            <a:r>
              <a:rPr lang="en-US" dirty="0">
                <a:solidFill>
                  <a:schemeClr val="tx1">
                    <a:lumMod val="75000"/>
                    <a:lumOff val="25000"/>
                  </a:schemeClr>
                </a:solidFill>
              </a:rPr>
              <a:t>Permission to administer medical cannabis to a qualifying student may be limited or revoked if the qualifying student and/or the student’s caregiver violates these guidelines or demonstrates an inability to responsibly follow the guideline parameters. </a:t>
            </a:r>
          </a:p>
          <a:p>
            <a:pPr marL="0" indent="0" fontAlgn="auto">
              <a:buNone/>
              <a:defRPr/>
            </a:pPr>
            <a:r>
              <a:rPr lang="en-US" dirty="0">
                <a:solidFill>
                  <a:schemeClr val="tx1">
                    <a:lumMod val="75000"/>
                    <a:lumOff val="25000"/>
                  </a:schemeClr>
                </a:solidFill>
              </a:rPr>
              <a:t>Student possession, use, distribution, sale or being under the influence of cannabis inconsistent with these guidelines may be considered a violation of school board or any other governing board policy concerning drug and alcohol involvement by students.</a:t>
            </a:r>
          </a:p>
          <a:p>
            <a:pPr marL="0" indent="0" fontAlgn="auto">
              <a:lnSpc>
                <a:spcPct val="110000"/>
              </a:lnSpc>
              <a:spcBef>
                <a:spcPts val="0"/>
              </a:spcBef>
              <a:spcAft>
                <a:spcPts val="0"/>
              </a:spcAft>
              <a:buFont typeface="Calibri" panose="020F0502020204030204" pitchFamily="34" charset="0"/>
              <a:buNone/>
              <a:defRPr/>
            </a:pPr>
            <a:endParaRPr lang="en-US" dirty="0">
              <a:solidFill>
                <a:schemeClr val="tx1">
                  <a:lumMod val="75000"/>
                  <a:lumOff val="25000"/>
                </a:schemeClr>
              </a:solidFill>
            </a:endParaRPr>
          </a:p>
          <a:p>
            <a:pPr marL="0" indent="0" fontAlgn="auto">
              <a:lnSpc>
                <a:spcPct val="110000"/>
              </a:lnSpc>
              <a:spcBef>
                <a:spcPts val="0"/>
              </a:spcBef>
              <a:spcAft>
                <a:spcPts val="0"/>
              </a:spcAft>
              <a:buFont typeface="Calibri" panose="020F0502020204030204" pitchFamily="34" charset="0"/>
              <a:buNone/>
              <a:defRPr/>
            </a:pPr>
            <a:r>
              <a:rPr lang="en-US" dirty="0">
                <a:solidFill>
                  <a:schemeClr val="tx1">
                    <a:lumMod val="75000"/>
                    <a:lumOff val="25000"/>
                  </a:schemeClr>
                </a:solidFill>
              </a:rPr>
              <a:t>Students acting in violation of these guidelines may be subjected to disciplinary consequences, including suspension and/or expulsion, in accordance with applicable board policy.</a:t>
            </a:r>
          </a:p>
          <a:p>
            <a:pPr marL="0" indent="0" fontAlgn="auto">
              <a:lnSpc>
                <a:spcPct val="110000"/>
              </a:lnSpc>
              <a:spcBef>
                <a:spcPts val="0"/>
              </a:spcBef>
              <a:spcAft>
                <a:spcPts val="0"/>
              </a:spcAft>
              <a:buFont typeface="Calibri" panose="020F0502020204030204" pitchFamily="34" charset="0"/>
              <a:buNone/>
              <a:defRPr/>
            </a:pPr>
            <a:endParaRPr lang="en-US" dirty="0">
              <a:solidFill>
                <a:schemeClr val="tx1">
                  <a:lumMod val="75000"/>
                  <a:lumOff val="25000"/>
                </a:schemeClr>
              </a:solidFill>
            </a:endParaRPr>
          </a:p>
          <a:p>
            <a:pPr marL="0" indent="0" fontAlgn="auto">
              <a:lnSpc>
                <a:spcPct val="110000"/>
              </a:lnSpc>
              <a:spcBef>
                <a:spcPts val="0"/>
              </a:spcBef>
              <a:spcAft>
                <a:spcPts val="0"/>
              </a:spcAft>
              <a:buFont typeface="Calibri" panose="020F0502020204030204" pitchFamily="34" charset="0"/>
              <a:buNone/>
              <a:defRPr/>
            </a:pPr>
            <a:r>
              <a:rPr lang="en-US" dirty="0">
                <a:solidFill>
                  <a:schemeClr val="tx1">
                    <a:lumMod val="75000"/>
                    <a:lumOff val="25000"/>
                  </a:schemeClr>
                </a:solidFill>
              </a:rPr>
              <a:t>Where justified by reasonable suspicion, based upon reliable information and/or observation, the school administrator shall refer any potential criminal violations to the local superintendent for further investigation. If appropriate, the local superintendent shall notify the appropriate law enforcement authority for possible prosecution. </a:t>
            </a:r>
          </a:p>
          <a:p>
            <a:pPr marL="91440" indent="-91440" fontAlgn="auto">
              <a:defRPr/>
            </a:pPr>
            <a:r>
              <a:rPr lang="en-US" dirty="0">
                <a:solidFill>
                  <a:schemeClr val="tx1">
                    <a:lumMod val="75000"/>
                    <a:lumOff val="25000"/>
                  </a:schemeClr>
                </a:solidFill>
              </a:rPr>
              <a:t> </a:t>
            </a:r>
          </a:p>
          <a:p>
            <a:pPr marL="91440" indent="-91440" fontAlgn="auto">
              <a:defRPr/>
            </a:pPr>
            <a:endParaRPr lang="en-US" dirty="0">
              <a:solidFill>
                <a:schemeClr val="tx1">
                  <a:lumMod val="75000"/>
                  <a:lumOff val="25000"/>
                </a:schemeClr>
              </a:solidFill>
            </a:endParaRPr>
          </a:p>
        </p:txBody>
      </p:sp>
      <p:sp>
        <p:nvSpPr>
          <p:cNvPr id="2" name="Title 1">
            <a:extLst>
              <a:ext uri="{FF2B5EF4-FFF2-40B4-BE49-F238E27FC236}">
                <a16:creationId xmlns:a16="http://schemas.microsoft.com/office/drawing/2014/main" id="{F72285D5-B688-4550-B5F3-06B8DB2DDDE7}"/>
              </a:ext>
            </a:extLst>
          </p:cNvPr>
          <p:cNvSpPr>
            <a:spLocks noGrp="1"/>
          </p:cNvSpPr>
          <p:nvPr>
            <p:ph type="title"/>
          </p:nvPr>
        </p:nvSpPr>
        <p:spPr/>
        <p:txBody>
          <a:bodyPr/>
          <a:lstStyle/>
          <a:p>
            <a:pPr fontAlgn="auto">
              <a:spcAft>
                <a:spcPts val="0"/>
              </a:spcAft>
              <a:defRPr/>
            </a:pPr>
            <a:r>
              <a:rPr lang="en-US" dirty="0">
                <a:solidFill>
                  <a:schemeClr val="tx1">
                    <a:lumMod val="75000"/>
                    <a:lumOff val="25000"/>
                  </a:schemeClr>
                </a:solidFill>
              </a:rPr>
              <a:t>Additional Parameters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7" name="Content Placeholder 2">
            <a:extLst>
              <a:ext uri="{FF2B5EF4-FFF2-40B4-BE49-F238E27FC236}">
                <a16:creationId xmlns:a16="http://schemas.microsoft.com/office/drawing/2014/main" id="{08A1CDAC-4B29-4170-9071-7AF6A707D19E}"/>
              </a:ext>
            </a:extLst>
          </p:cNvPr>
          <p:cNvSpPr>
            <a:spLocks noGrp="1" noChangeArrowheads="1"/>
          </p:cNvSpPr>
          <p:nvPr>
            <p:ph idx="4294967295"/>
          </p:nvPr>
        </p:nvSpPr>
        <p:spPr>
          <a:xfrm>
            <a:off x="4721225" y="606425"/>
            <a:ext cx="7470775" cy="5948363"/>
          </a:xfrm>
        </p:spPr>
        <p:txBody>
          <a:bodyPr anchor="ctr">
            <a:normAutofit/>
          </a:bodyPr>
          <a:lstStyle/>
          <a:p>
            <a:pPr>
              <a:buFont typeface="Wingdings" panose="05000000000000000000" pitchFamily="2" charset="2"/>
              <a:buChar char="q"/>
            </a:pPr>
            <a:r>
              <a:rPr lang="en-US" altLang="en-US" sz="2800" dirty="0"/>
              <a:t> The school administrator will identify the designated school personnel.</a:t>
            </a:r>
          </a:p>
          <a:p>
            <a:pPr>
              <a:buFont typeface="Wingdings" panose="05000000000000000000" pitchFamily="2" charset="2"/>
              <a:buChar char="q"/>
            </a:pPr>
            <a:r>
              <a:rPr lang="en-US" altLang="en-US" sz="2800" dirty="0"/>
              <a:t> The student must be a qualifying patient and must have a School Administration of Medical Cannabis Authorization Form.</a:t>
            </a:r>
          </a:p>
          <a:p>
            <a:pPr>
              <a:buFont typeface="Wingdings" panose="05000000000000000000" pitchFamily="2" charset="2"/>
              <a:buChar char="q"/>
            </a:pPr>
            <a:r>
              <a:rPr lang="en-US" altLang="en-US" sz="2800" dirty="0"/>
              <a:t> The school nurse will consult with the school administrator and designated school personnel.</a:t>
            </a:r>
          </a:p>
          <a:p>
            <a:pPr>
              <a:buFont typeface="Wingdings" panose="05000000000000000000" pitchFamily="2" charset="2"/>
              <a:buChar char="q"/>
            </a:pPr>
            <a:r>
              <a:rPr lang="en-US" altLang="en-US" sz="2800" dirty="0"/>
              <a:t> There will be a procedure in the LSS regarding training on the administration of medical cannabis that addresses documentation, storage, student confidentiality, and why the student is receiving medical cannabis in the school setting.</a:t>
            </a:r>
            <a:endParaRPr lang="en-US" altLang="en-US" dirty="0"/>
          </a:p>
        </p:txBody>
      </p:sp>
      <p:sp>
        <p:nvSpPr>
          <p:cNvPr id="2" name="Title 1">
            <a:extLst>
              <a:ext uri="{FF2B5EF4-FFF2-40B4-BE49-F238E27FC236}">
                <a16:creationId xmlns:a16="http://schemas.microsoft.com/office/drawing/2014/main" id="{70552B09-F35A-42F4-A44E-102A85B18CCD}"/>
              </a:ext>
            </a:extLst>
          </p:cNvPr>
          <p:cNvSpPr>
            <a:spLocks noGrp="1"/>
          </p:cNvSpPr>
          <p:nvPr>
            <p:ph type="title" idx="4294967295"/>
          </p:nvPr>
        </p:nvSpPr>
        <p:spPr>
          <a:xfrm>
            <a:off x="0" y="0"/>
            <a:ext cx="4040188" cy="6858000"/>
          </a:xfrm>
          <a:solidFill>
            <a:schemeClr val="accent2"/>
          </a:solidFill>
        </p:spPr>
        <p:txBody>
          <a:bodyPr anchor="ctr">
            <a:normAutofit/>
          </a:bodyPr>
          <a:lstStyle/>
          <a:p>
            <a:pPr fontAlgn="auto">
              <a:spcAft>
                <a:spcPts val="0"/>
              </a:spcAft>
              <a:defRPr/>
            </a:pPr>
            <a:r>
              <a:rPr lang="en-US" sz="3600" dirty="0">
                <a:solidFill>
                  <a:srgbClr val="FFFFFF"/>
                </a:solidFill>
              </a:rPr>
              <a:t>Take </a:t>
            </a:r>
            <a:r>
              <a:rPr lang="en-US" sz="3600" dirty="0" err="1">
                <a:solidFill>
                  <a:srgbClr val="FFFFFF"/>
                </a:solidFill>
              </a:rPr>
              <a:t>Aways</a:t>
            </a:r>
            <a:endParaRPr lang="en-US" sz="3600" dirty="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usiness woman">
            <a:extLst>
              <a:ext uri="{FF2B5EF4-FFF2-40B4-BE49-F238E27FC236}">
                <a16:creationId xmlns:a16="http://schemas.microsoft.com/office/drawing/2014/main" id="{2596A6C8-A844-465D-9B90-CDF07BE25F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05157" y="630202"/>
            <a:ext cx="2787902" cy="5575804"/>
          </a:xfrm>
          <a:prstGeom prst="rect">
            <a:avLst/>
          </a:prstGeom>
        </p:spPr>
      </p:pic>
      <p:sp>
        <p:nvSpPr>
          <p:cNvPr id="3" name="Content Placeholder 2">
            <a:extLst>
              <a:ext uri="{FF2B5EF4-FFF2-40B4-BE49-F238E27FC236}">
                <a16:creationId xmlns:a16="http://schemas.microsoft.com/office/drawing/2014/main" id="{DF22A517-35A4-4437-8A84-A88B983A9F84}"/>
              </a:ext>
            </a:extLst>
          </p:cNvPr>
          <p:cNvSpPr>
            <a:spLocks noGrp="1"/>
          </p:cNvSpPr>
          <p:nvPr>
            <p:ph idx="4294967295"/>
          </p:nvPr>
        </p:nvSpPr>
        <p:spPr>
          <a:xfrm>
            <a:off x="0" y="0"/>
            <a:ext cx="7548563" cy="6858000"/>
          </a:xfrm>
          <a:solidFill>
            <a:schemeClr val="accent2"/>
          </a:solidFill>
        </p:spPr>
        <p:txBody>
          <a:bodyPr>
            <a:noAutofit/>
          </a:bodyPr>
          <a:lstStyle/>
          <a:p>
            <a:r>
              <a:rPr lang="en-US" sz="4000" dirty="0">
                <a:solidFill>
                  <a:srgbClr val="FFFFFF"/>
                </a:solidFill>
              </a:rPr>
              <a:t>Related Matters: Board of Nursing Laws Q and A</a:t>
            </a:r>
          </a:p>
          <a:p>
            <a:endParaRPr lang="en-US" sz="2400" dirty="0">
              <a:solidFill>
                <a:srgbClr val="FFFFFF"/>
              </a:solidFill>
            </a:endParaRPr>
          </a:p>
          <a:p>
            <a:r>
              <a:rPr lang="en-US" sz="2400" dirty="0">
                <a:solidFill>
                  <a:srgbClr val="FFFFFF"/>
                </a:solidFill>
              </a:rPr>
              <a:t>Question #1. Even though the medical cannabis in schools guidelines use the designation model, if school nurses wanted to instead invoke their delegation authority, would they be able to do so in the context of the administration of medical cannabis?</a:t>
            </a:r>
          </a:p>
          <a:p>
            <a:pPr lvl="1"/>
            <a:r>
              <a:rPr lang="en-US" sz="2400" dirty="0">
                <a:solidFill>
                  <a:srgbClr val="FFFFFF"/>
                </a:solidFill>
              </a:rPr>
              <a:t>No, the designated school personnel, including school nurses, must operate exclusively under the designation model described in the guidelines which runs on a separate track wholly outside of the nursing delegation model.</a:t>
            </a:r>
          </a:p>
        </p:txBody>
      </p:sp>
      <p:sp>
        <p:nvSpPr>
          <p:cNvPr id="6" name="Title 5" hidden="1"/>
          <p:cNvSpPr>
            <a:spLocks noGrp="1"/>
          </p:cNvSpPr>
          <p:nvPr>
            <p:ph type="title" idx="4294967295"/>
          </p:nvPr>
        </p:nvSpPr>
        <p:spPr/>
        <p:txBody>
          <a:bodyPr/>
          <a:lstStyle/>
          <a:p>
            <a:r>
              <a:rPr lang="en-US" dirty="0"/>
              <a:t>Q and A</a:t>
            </a:r>
          </a:p>
        </p:txBody>
      </p:sp>
    </p:spTree>
    <p:extLst>
      <p:ext uri="{BB962C8B-B14F-4D97-AF65-F5344CB8AC3E}">
        <p14:creationId xmlns:p14="http://schemas.microsoft.com/office/powerpoint/2010/main" val="3804560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his picture is of a woman in an office chair." title="Woman in Office Chair"/>
          <p:cNvPicPr>
            <a:picLocks noChangeAspect="1"/>
          </p:cNvPicPr>
          <p:nvPr/>
        </p:nvPicPr>
        <p:blipFill>
          <a:blip r:embed="rId2"/>
          <a:stretch>
            <a:fillRect/>
          </a:stretch>
        </p:blipFill>
        <p:spPr>
          <a:xfrm>
            <a:off x="8412359" y="438670"/>
            <a:ext cx="2792210" cy="5578323"/>
          </a:xfrm>
          <a:prstGeom prst="rect">
            <a:avLst/>
          </a:prstGeom>
        </p:spPr>
      </p:pic>
      <p:sp>
        <p:nvSpPr>
          <p:cNvPr id="3" name="Content Placeholder 2">
            <a:extLst>
              <a:ext uri="{FF2B5EF4-FFF2-40B4-BE49-F238E27FC236}">
                <a16:creationId xmlns:a16="http://schemas.microsoft.com/office/drawing/2014/main" id="{9B35D610-72A0-48EC-B2B7-600148DDF8CB}"/>
              </a:ext>
            </a:extLst>
          </p:cNvPr>
          <p:cNvSpPr>
            <a:spLocks noGrp="1"/>
          </p:cNvSpPr>
          <p:nvPr>
            <p:ph idx="4294967295"/>
          </p:nvPr>
        </p:nvSpPr>
        <p:spPr>
          <a:xfrm>
            <a:off x="0" y="0"/>
            <a:ext cx="7548563" cy="6784975"/>
          </a:xfrm>
          <a:solidFill>
            <a:schemeClr val="accent2"/>
          </a:solidFill>
        </p:spPr>
        <p:txBody>
          <a:bodyPr>
            <a:noAutofit/>
          </a:bodyPr>
          <a:lstStyle/>
          <a:p>
            <a:r>
              <a:rPr lang="en-US" sz="4000" dirty="0">
                <a:solidFill>
                  <a:srgbClr val="FFFFFF"/>
                </a:solidFill>
              </a:rPr>
              <a:t>Related Matters Q and A (</a:t>
            </a:r>
            <a:r>
              <a:rPr lang="en-US" sz="4000" dirty="0" err="1">
                <a:solidFill>
                  <a:srgbClr val="FFFFFF"/>
                </a:solidFill>
              </a:rPr>
              <a:t>con’t</a:t>
            </a:r>
            <a:r>
              <a:rPr lang="en-US" sz="4000" dirty="0">
                <a:solidFill>
                  <a:srgbClr val="FFFFFF"/>
                </a:solidFill>
              </a:rPr>
              <a:t>,) </a:t>
            </a:r>
          </a:p>
          <a:p>
            <a:endParaRPr lang="en-US" dirty="0">
              <a:solidFill>
                <a:srgbClr val="FFFFFF"/>
              </a:solidFill>
            </a:endParaRPr>
          </a:p>
          <a:p>
            <a:r>
              <a:rPr lang="en-US" dirty="0">
                <a:solidFill>
                  <a:srgbClr val="FFFFFF"/>
                </a:solidFill>
              </a:rPr>
              <a:t>Question #2. Do any BON laws need to be amended as the result of the guidelines? (e.g. See Health Occupations Article Sec. 8-6A-01(j)(1) and 8-6A-02; COMAR 10.27.11.03A; COMAR 10.27.11.03E)</a:t>
            </a:r>
          </a:p>
          <a:p>
            <a:pPr lvl="1"/>
            <a:r>
              <a:rPr lang="en-US" sz="2000" dirty="0">
                <a:solidFill>
                  <a:srgbClr val="FFFFFF"/>
                </a:solidFill>
              </a:rPr>
              <a:t>There is a body of case law that states that a later, more specific law prevails over an earlier more general law. Therefore, without changes to BON laws, the guidelines should be the prevailing authority. MMCC suggested that to make this issue very clear, it proposed an amendment to COMAR 10.27.11.01 Delegation of Nursing Functions - Exclusion from Regulations to exclude the administration of medical cannabis in schools from nursing delegation requirements</a:t>
            </a:r>
          </a:p>
          <a:p>
            <a:r>
              <a:rPr lang="en-US" dirty="0">
                <a:solidFill>
                  <a:srgbClr val="FFFFFF"/>
                </a:solidFill>
              </a:rPr>
              <a:t>Question #3. Would a school nurse be obligated to report to the BON a CNA or CMT who administers medical cannabis in the school setting without acting under a nurse's delegation authority?</a:t>
            </a:r>
          </a:p>
          <a:p>
            <a:pPr lvl="1"/>
            <a:r>
              <a:rPr lang="en-US" sz="2000" dirty="0">
                <a:solidFill>
                  <a:srgbClr val="FFFFFF"/>
                </a:solidFill>
              </a:rPr>
              <a:t>No, CNAs and CMTs who administer medical cannabis in accordance with the guidelines would be serving as designees completely separate and apart from the delegation of nursing authority</a:t>
            </a:r>
          </a:p>
        </p:txBody>
      </p:sp>
      <p:sp>
        <p:nvSpPr>
          <p:cNvPr id="6" name="Title 5" hidden="1"/>
          <p:cNvSpPr>
            <a:spLocks noGrp="1"/>
          </p:cNvSpPr>
          <p:nvPr>
            <p:ph type="title" idx="4294967295"/>
          </p:nvPr>
        </p:nvSpPr>
        <p:spPr/>
        <p:txBody>
          <a:bodyPr/>
          <a:lstStyle/>
          <a:p>
            <a:r>
              <a:rPr lang="en-US" dirty="0"/>
              <a:t>Q and</a:t>
            </a:r>
            <a:r>
              <a:rPr lang="en-US" baseline="0" dirty="0"/>
              <a:t> A Continued</a:t>
            </a:r>
            <a:endParaRPr lang="en-US" dirty="0"/>
          </a:p>
        </p:txBody>
      </p:sp>
    </p:spTree>
    <p:extLst>
      <p:ext uri="{BB962C8B-B14F-4D97-AF65-F5344CB8AC3E}">
        <p14:creationId xmlns:p14="http://schemas.microsoft.com/office/powerpoint/2010/main" val="338646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Content Placeholder 3" descr="&lt;strong&gt;Comment&lt;/strong&gt; on the PCAST Report | On Health Care Tech &amp; Policy">
            <a:extLst>
              <a:ext uri="{FF2B5EF4-FFF2-40B4-BE49-F238E27FC236}">
                <a16:creationId xmlns:a16="http://schemas.microsoft.com/office/drawing/2014/main" id="{2AD1F3FC-0CF6-4B15-8C90-55329F207E2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4813" y="2084832"/>
            <a:ext cx="8902700" cy="4058158"/>
          </a:xfrm>
        </p:spPr>
      </p:pic>
      <p:sp>
        <p:nvSpPr>
          <p:cNvPr id="2" name="Title 1">
            <a:extLst>
              <a:ext uri="{FF2B5EF4-FFF2-40B4-BE49-F238E27FC236}">
                <a16:creationId xmlns:a16="http://schemas.microsoft.com/office/drawing/2014/main" id="{5780C37A-379E-4EE7-B3AD-001EEF15FDFB}"/>
              </a:ext>
            </a:extLst>
          </p:cNvPr>
          <p:cNvSpPr>
            <a:spLocks noGrp="1"/>
          </p:cNvSpPr>
          <p:nvPr>
            <p:ph type="title"/>
          </p:nvPr>
        </p:nvSpPr>
        <p:spPr/>
        <p:txBody>
          <a:bodyPr/>
          <a:lstStyle/>
          <a:p>
            <a:pPr fontAlgn="auto">
              <a:spcAft>
                <a:spcPts val="0"/>
              </a:spcAft>
              <a:defRPr/>
            </a:pPr>
            <a:r>
              <a:rPr lang="en-US" dirty="0">
                <a:solidFill>
                  <a:schemeClr val="tx1">
                    <a:lumMod val="75000"/>
                    <a:lumOff val="25000"/>
                  </a:schemeClr>
                </a:solidFill>
              </a:rPr>
              <a:t>Questions or Comments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a:extLst>
              <a:ext uri="{FF2B5EF4-FFF2-40B4-BE49-F238E27FC236}">
                <a16:creationId xmlns:a16="http://schemas.microsoft.com/office/drawing/2014/main" id="{64E1BE2F-694B-4F97-AE23-C96B003669E8}"/>
              </a:ext>
            </a:extLst>
          </p:cNvPr>
          <p:cNvSpPr>
            <a:spLocks noGrp="1" noChangeArrowheads="1"/>
          </p:cNvSpPr>
          <p:nvPr>
            <p:ph idx="1"/>
          </p:nvPr>
        </p:nvSpPr>
        <p:spPr/>
        <p:txBody>
          <a:bodyPr/>
          <a:lstStyle/>
          <a:p>
            <a:pPr marL="0" indent="0">
              <a:buFont typeface="Calibri" panose="020F0502020204030204" pitchFamily="34" charset="0"/>
              <a:buNone/>
            </a:pPr>
            <a:r>
              <a:rPr lang="en-US" altLang="en-US" dirty="0">
                <a:hlinkClick r:id="rId2"/>
              </a:rPr>
              <a:t>https://www.cannabinoidclinical.com/cannabinoid-resources</a:t>
            </a:r>
            <a:endParaRPr lang="en-US" altLang="en-US" dirty="0"/>
          </a:p>
          <a:p>
            <a:pPr marL="0" indent="0">
              <a:buFont typeface="Calibri" panose="020F0502020204030204" pitchFamily="34" charset="0"/>
              <a:buNone/>
            </a:pPr>
            <a:endParaRPr lang="en-US" altLang="en-US" dirty="0"/>
          </a:p>
          <a:p>
            <a:pPr marL="0" indent="0">
              <a:buFont typeface="Calibri" panose="020F0502020204030204" pitchFamily="34" charset="0"/>
              <a:buNone/>
            </a:pPr>
            <a:r>
              <a:rPr lang="en-US" altLang="en-US" dirty="0">
                <a:hlinkClick r:id="rId3"/>
              </a:rPr>
              <a:t>https://www.nccih.nih.gov/health/cannabis-marijuana-and-cannabinoids-what-you-need-to-know</a:t>
            </a:r>
            <a:endParaRPr lang="en-US" altLang="en-US" dirty="0"/>
          </a:p>
          <a:p>
            <a:pPr marL="0" indent="0">
              <a:buFont typeface="Calibri" panose="020F0502020204030204" pitchFamily="34" charset="0"/>
              <a:buNone/>
            </a:pPr>
            <a:endParaRPr lang="en-US" altLang="en-US" dirty="0"/>
          </a:p>
          <a:p>
            <a:pPr marL="0" indent="0">
              <a:buFont typeface="Calibri" panose="020F0502020204030204" pitchFamily="34" charset="0"/>
              <a:buNone/>
            </a:pPr>
            <a:r>
              <a:rPr lang="en-US" altLang="en-US" dirty="0"/>
              <a:t>Link to MSDE web site with posted guidelines </a:t>
            </a:r>
            <a:r>
              <a:rPr lang="en-US" altLang="en-US" dirty="0">
                <a:hlinkClick r:id="rId4"/>
              </a:rPr>
              <a:t>http://marylandpublicschools.org/about/Pages/DSFSS/SSSP/SHS/SHSGuidelines.aspx</a:t>
            </a:r>
            <a:endParaRPr lang="en-US" altLang="en-US" dirty="0"/>
          </a:p>
          <a:p>
            <a:pPr marL="0" indent="0">
              <a:buFont typeface="Calibri" panose="020F0502020204030204" pitchFamily="34" charset="0"/>
              <a:buNone/>
            </a:pPr>
            <a:endParaRPr lang="en-US" altLang="en-US" dirty="0">
              <a:highlight>
                <a:srgbClr val="FFFF00"/>
              </a:highlight>
            </a:endParaRPr>
          </a:p>
          <a:p>
            <a:pPr marL="0" indent="0">
              <a:buFont typeface="Calibri" panose="020F0502020204030204" pitchFamily="34" charset="0"/>
              <a:buNone/>
            </a:pPr>
            <a:endParaRPr lang="en-US" altLang="en-US" dirty="0"/>
          </a:p>
          <a:p>
            <a:pPr marL="0" indent="0">
              <a:buFont typeface="Calibri" panose="020F0502020204030204" pitchFamily="34" charset="0"/>
              <a:buNone/>
            </a:pPr>
            <a:endParaRPr lang="en-US" altLang="en-US" dirty="0"/>
          </a:p>
        </p:txBody>
      </p:sp>
      <p:sp>
        <p:nvSpPr>
          <p:cNvPr id="2" name="Title 1">
            <a:extLst>
              <a:ext uri="{FF2B5EF4-FFF2-40B4-BE49-F238E27FC236}">
                <a16:creationId xmlns:a16="http://schemas.microsoft.com/office/drawing/2014/main" id="{B1D13F64-7D8E-4B69-9511-0214CA4A1C8F}"/>
              </a:ext>
            </a:extLst>
          </p:cNvPr>
          <p:cNvSpPr>
            <a:spLocks noGrp="1"/>
          </p:cNvSpPr>
          <p:nvPr>
            <p:ph type="title"/>
          </p:nvPr>
        </p:nvSpPr>
        <p:spPr/>
        <p:txBody>
          <a:bodyPr/>
          <a:lstStyle/>
          <a:p>
            <a:pPr fontAlgn="auto">
              <a:spcAft>
                <a:spcPts val="0"/>
              </a:spcAft>
              <a:defRPr/>
            </a:pPr>
            <a:r>
              <a:rPr lang="en-US" dirty="0">
                <a:solidFill>
                  <a:schemeClr val="tx1">
                    <a:lumMod val="75000"/>
                    <a:lumOff val="25000"/>
                  </a:schemeClr>
                </a:solidFill>
              </a:rPr>
              <a:t>Resources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The Meaning and Purposes of &lt;strong&gt;Law&lt;/strong&gt; | Introduction to Business ...">
            <a:extLst>
              <a:ext uri="{FF2B5EF4-FFF2-40B4-BE49-F238E27FC236}">
                <a16:creationId xmlns:a16="http://schemas.microsoft.com/office/drawing/2014/main" id="{B3F5D8CE-44C8-4BC4-9876-4AAE805D68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1084263"/>
            <a:ext cx="8621713"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idx="4294967295"/>
          </p:nvPr>
        </p:nvSpPr>
        <p:spPr/>
        <p:txBody>
          <a:bodyPr/>
          <a:lstStyle/>
          <a:p>
            <a:r>
              <a:rPr lang="en-US" dirty="0"/>
              <a:t>Rules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6" name="Content Placeholder 2">
            <a:extLst>
              <a:ext uri="{FF2B5EF4-FFF2-40B4-BE49-F238E27FC236}">
                <a16:creationId xmlns:a16="http://schemas.microsoft.com/office/drawing/2014/main" id="{F28098B8-1D77-4764-B6B3-F7103DB5BDE8}"/>
              </a:ext>
            </a:extLst>
          </p:cNvPr>
          <p:cNvSpPr>
            <a:spLocks noGrp="1" noChangeArrowheads="1"/>
          </p:cNvSpPr>
          <p:nvPr>
            <p:ph idx="4294967295"/>
          </p:nvPr>
        </p:nvSpPr>
        <p:spPr>
          <a:xfrm>
            <a:off x="4884738" y="606425"/>
            <a:ext cx="6413500" cy="5645150"/>
          </a:xfrm>
        </p:spPr>
        <p:txBody>
          <a:bodyPr anchor="ctr"/>
          <a:lstStyle/>
          <a:p>
            <a:r>
              <a:rPr lang="en-US" altLang="en-US" dirty="0"/>
              <a:t>Education Article, §7-446, Annotated Code of Maryland</a:t>
            </a:r>
          </a:p>
          <a:p>
            <a:r>
              <a:rPr lang="en-US" altLang="en-US" dirty="0"/>
              <a:t>Requires that Maryland State Department of Education(MSDE) and Maryland Medical Cannabis Commission (MCCC) jointly develop guidelines for public schools </a:t>
            </a:r>
          </a:p>
          <a:p>
            <a:pPr lvl="1"/>
            <a:r>
              <a:rPr lang="en-US" altLang="en-US" dirty="0"/>
              <a:t>allowing the administration of medical cannabis during school hours, school-sponsored activities, and on a school bus for students who are qualifying patients.</a:t>
            </a:r>
          </a:p>
          <a:p>
            <a:r>
              <a:rPr lang="en-US" altLang="en-US" dirty="0"/>
              <a:t>A qualifying student may obtain medical cannabis only through </a:t>
            </a:r>
          </a:p>
          <a:p>
            <a:pPr lvl="1"/>
            <a:r>
              <a:rPr lang="en-US" altLang="en-US" dirty="0"/>
              <a:t>the qualifying patient’s caregiver; or </a:t>
            </a:r>
          </a:p>
          <a:p>
            <a:pPr lvl="1"/>
            <a:r>
              <a:rPr lang="en-US" altLang="en-US" dirty="0"/>
              <a:t>any designated school personnel authorized to administered medical cannabis to the student in accordance with guidelines established as required by Education Article, §7-446, Annotated Code of Maryland.</a:t>
            </a:r>
          </a:p>
        </p:txBody>
      </p:sp>
      <p:sp>
        <p:nvSpPr>
          <p:cNvPr id="2" name="Title 1">
            <a:extLst>
              <a:ext uri="{FF2B5EF4-FFF2-40B4-BE49-F238E27FC236}">
                <a16:creationId xmlns:a16="http://schemas.microsoft.com/office/drawing/2014/main" id="{D25255C2-D734-431D-9377-4BA8A2944999}"/>
              </a:ext>
            </a:extLst>
          </p:cNvPr>
          <p:cNvSpPr>
            <a:spLocks noGrp="1"/>
          </p:cNvSpPr>
          <p:nvPr>
            <p:ph type="title" idx="4294967295"/>
          </p:nvPr>
        </p:nvSpPr>
        <p:spPr>
          <a:xfrm>
            <a:off x="0" y="0"/>
            <a:ext cx="4282068" cy="6490010"/>
          </a:xfrm>
          <a:solidFill>
            <a:schemeClr val="accent2"/>
          </a:solidFill>
        </p:spPr>
        <p:txBody>
          <a:bodyPr anchor="ctr"/>
          <a:lstStyle/>
          <a:p>
            <a:pPr fontAlgn="auto">
              <a:spcAft>
                <a:spcPts val="0"/>
              </a:spcAft>
              <a:defRPr/>
            </a:pPr>
            <a:r>
              <a:rPr lang="en-US" sz="3600" dirty="0">
                <a:solidFill>
                  <a:srgbClr val="FFFFFF"/>
                </a:solidFill>
              </a:rPr>
              <a:t>Education Article, §7-446, Annotated Code of Maryland</a:t>
            </a:r>
            <a:br>
              <a:rPr lang="en-US" sz="3600" dirty="0">
                <a:solidFill>
                  <a:srgbClr val="FFFFFF"/>
                </a:solidFill>
              </a:rPr>
            </a:br>
            <a:endParaRPr lang="en-US" sz="3600"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A map of Maryland which integrates the Maryland flag" title="Maryland Map">
            <a:extLst>
              <a:ext uri="{FF2B5EF4-FFF2-40B4-BE49-F238E27FC236}">
                <a16:creationId xmlns:a16="http://schemas.microsoft.com/office/drawing/2014/main" id="{8D0E11ED-78EE-473D-AAA7-1B2491403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0176" y="4291013"/>
            <a:ext cx="3824968" cy="200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9EA67D90-A08E-4113-8BB0-6516044EE2FA}"/>
              </a:ext>
            </a:extLst>
          </p:cNvPr>
          <p:cNvSpPr>
            <a:spLocks noGrp="1"/>
          </p:cNvSpPr>
          <p:nvPr>
            <p:ph idx="1"/>
          </p:nvPr>
        </p:nvSpPr>
        <p:spPr>
          <a:xfrm>
            <a:off x="463550" y="1846264"/>
            <a:ext cx="11423650" cy="2444750"/>
          </a:xfrm>
        </p:spPr>
        <p:txBody>
          <a:bodyPr rtlCol="0">
            <a:normAutofit/>
          </a:bodyPr>
          <a:lstStyle/>
          <a:p>
            <a:pPr marL="0" indent="0" fontAlgn="auto">
              <a:buNone/>
              <a:defRPr/>
            </a:pPr>
            <a:r>
              <a:rPr lang="en-US" sz="2400" dirty="0">
                <a:solidFill>
                  <a:schemeClr val="tx1">
                    <a:lumMod val="75000"/>
                    <a:lumOff val="25000"/>
                  </a:schemeClr>
                </a:solidFill>
              </a:rPr>
              <a:t>Beginning June 1, 2020 a caregiver may administer medical cannabis to a student (who is a qualifying patient of a caregiver) on school property, during school sponsored activities, and while on a school bus.</a:t>
            </a:r>
          </a:p>
          <a:p>
            <a:pPr marL="0" indent="0" fontAlgn="auto">
              <a:buFont typeface="Calibri" panose="020F0502020204030204" pitchFamily="34" charset="0"/>
              <a:buNone/>
              <a:defRPr/>
            </a:pPr>
            <a:r>
              <a:rPr lang="en-US" sz="2400" dirty="0">
                <a:solidFill>
                  <a:schemeClr val="tx1">
                    <a:lumMod val="75000"/>
                    <a:lumOff val="25000"/>
                  </a:schemeClr>
                </a:solidFill>
              </a:rPr>
              <a:t>Note: </a:t>
            </a:r>
            <a:r>
              <a:rPr lang="en-US" sz="2400" b="1" dirty="0">
                <a:solidFill>
                  <a:schemeClr val="tx1">
                    <a:lumMod val="75000"/>
                    <a:lumOff val="25000"/>
                  </a:schemeClr>
                </a:solidFill>
              </a:rPr>
              <a:t>Each nonpublic school in the State may establish a policy regarding the administration of medical cannabis to students who are qualifying medical cannabis patients during school hours and school-sponsored activities.</a:t>
            </a:r>
          </a:p>
        </p:txBody>
      </p:sp>
      <p:sp>
        <p:nvSpPr>
          <p:cNvPr id="2" name="Title 1">
            <a:extLst>
              <a:ext uri="{FF2B5EF4-FFF2-40B4-BE49-F238E27FC236}">
                <a16:creationId xmlns:a16="http://schemas.microsoft.com/office/drawing/2014/main" id="{9FE14670-9D9D-41A4-B355-2E41BF7F4DFC}"/>
              </a:ext>
            </a:extLst>
          </p:cNvPr>
          <p:cNvSpPr>
            <a:spLocks noGrp="1"/>
          </p:cNvSpPr>
          <p:nvPr>
            <p:ph type="title"/>
          </p:nvPr>
        </p:nvSpPr>
        <p:spPr/>
        <p:txBody>
          <a:bodyPr/>
          <a:lstStyle/>
          <a:p>
            <a:pPr algn="ctr" fontAlgn="auto">
              <a:spcAft>
                <a:spcPts val="0"/>
              </a:spcAft>
              <a:defRPr/>
            </a:pPr>
            <a:r>
              <a:rPr lang="en-US" dirty="0">
                <a:solidFill>
                  <a:schemeClr val="tx1">
                    <a:lumMod val="75000"/>
                    <a:lumOff val="25000"/>
                  </a:schemeClr>
                </a:solidFill>
              </a:rPr>
              <a:t>Important Facts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9A0F1-2034-4681-98D9-921E53C259CD}"/>
              </a:ext>
            </a:extLst>
          </p:cNvPr>
          <p:cNvSpPr>
            <a:spLocks noGrp="1"/>
          </p:cNvSpPr>
          <p:nvPr>
            <p:ph idx="4294967295"/>
          </p:nvPr>
        </p:nvSpPr>
        <p:spPr>
          <a:xfrm>
            <a:off x="4345242" y="196850"/>
            <a:ext cx="7535862" cy="6464300"/>
          </a:xfrm>
        </p:spPr>
        <p:txBody>
          <a:bodyPr rtlCol="0" anchor="ctr">
            <a:normAutofit/>
          </a:bodyPr>
          <a:lstStyle/>
          <a:p>
            <a:pPr marL="0" indent="0" fontAlgn="auto">
              <a:buFont typeface="Calibri" panose="020F0502020204030204" pitchFamily="34" charset="0"/>
              <a:buNone/>
              <a:defRPr/>
            </a:pPr>
            <a:endParaRPr lang="en-US" dirty="0"/>
          </a:p>
          <a:p>
            <a:pPr marL="91440" indent="-91440" fontAlgn="auto">
              <a:defRPr/>
            </a:pPr>
            <a:r>
              <a:rPr lang="en-US" sz="2400" dirty="0"/>
              <a:t>The marijuana plant contains more than 100 different chemicals called cannabinoids. Each one has a different effect on the body. </a:t>
            </a:r>
          </a:p>
          <a:p>
            <a:pPr marL="384048" lvl="1" indent="-182880" fontAlgn="auto">
              <a:buFont typeface="Arial" panose="020B0604020202020204" pitchFamily="34" charset="0"/>
              <a:buChar char="•"/>
              <a:defRPr/>
            </a:pPr>
            <a:r>
              <a:rPr lang="en-US" sz="2000" dirty="0"/>
              <a:t>Delta-9-tetrahydrocannabinol (THC); and </a:t>
            </a:r>
          </a:p>
          <a:p>
            <a:pPr marL="384048" lvl="1" indent="-182880" fontAlgn="auto">
              <a:buFont typeface="Arial" panose="020B0604020202020204" pitchFamily="34" charset="0"/>
              <a:buChar char="•"/>
              <a:defRPr/>
            </a:pPr>
            <a:r>
              <a:rPr lang="en-US" sz="2000" dirty="0"/>
              <a:t>Cannabidiol (CBD) are the main chemicals used in  the FDA approved </a:t>
            </a:r>
            <a:r>
              <a:rPr lang="en-US" sz="2000"/>
              <a:t>CBD medication/medical </a:t>
            </a:r>
            <a:r>
              <a:rPr lang="en-US" sz="2000" dirty="0"/>
              <a:t>cannabis </a:t>
            </a:r>
          </a:p>
          <a:p>
            <a:pPr marL="384048" lvl="1" indent="-182880" fontAlgn="auto">
              <a:buFont typeface="Arial" panose="020B0604020202020204" pitchFamily="34" charset="0"/>
              <a:buChar char="•"/>
              <a:defRPr/>
            </a:pPr>
            <a:r>
              <a:rPr lang="en-US" sz="2000" dirty="0"/>
              <a:t>Cannabinoids -- the active chemicals in medical marijuana are similar to chemicals the body makes that are involved in appetite, memory, movement, and pain.</a:t>
            </a:r>
          </a:p>
          <a:p>
            <a:pPr marL="384048" lvl="2" indent="0" fontAlgn="auto">
              <a:buNone/>
              <a:defRPr/>
            </a:pPr>
            <a:endParaRPr lang="en-US" sz="2000" dirty="0"/>
          </a:p>
          <a:p>
            <a:pPr marL="91440" indent="-91440" fontAlgn="auto">
              <a:defRPr/>
            </a:pPr>
            <a:r>
              <a:rPr lang="en-US" sz="2400" dirty="0"/>
              <a:t>There are over 100 terpenes in the cannabis plant.</a:t>
            </a:r>
          </a:p>
          <a:p>
            <a:pPr marL="0" indent="0" fontAlgn="auto">
              <a:lnSpc>
                <a:spcPct val="100000"/>
              </a:lnSpc>
              <a:spcBef>
                <a:spcPts val="0"/>
              </a:spcBef>
              <a:spcAft>
                <a:spcPts val="0"/>
              </a:spcAft>
              <a:buNone/>
              <a:defRPr/>
            </a:pPr>
            <a:r>
              <a:rPr lang="en-US" dirty="0"/>
              <a:t>   </a:t>
            </a:r>
            <a:r>
              <a:rPr lang="en-US" dirty="0">
                <a:solidFill>
                  <a:schemeClr val="accent1"/>
                </a:solidFill>
              </a:rPr>
              <a:t>• </a:t>
            </a:r>
            <a:r>
              <a:rPr lang="en-US" dirty="0"/>
              <a:t>The effects of the terpenes can have medical benefits and potential </a:t>
            </a:r>
          </a:p>
          <a:p>
            <a:pPr marL="0" indent="0" fontAlgn="auto">
              <a:lnSpc>
                <a:spcPct val="100000"/>
              </a:lnSpc>
              <a:spcBef>
                <a:spcPts val="0"/>
              </a:spcBef>
              <a:spcAft>
                <a:spcPts val="0"/>
              </a:spcAft>
              <a:buNone/>
              <a:defRPr/>
            </a:pPr>
            <a:r>
              <a:rPr lang="en-US" dirty="0"/>
              <a:t>       positive effects on the body.</a:t>
            </a:r>
          </a:p>
          <a:p>
            <a:pPr marL="91440" indent="-91440" fontAlgn="auto">
              <a:defRPr/>
            </a:pPr>
            <a:endParaRPr lang="en-US" dirty="0"/>
          </a:p>
          <a:p>
            <a:pPr marL="91440" indent="-91440" fontAlgn="auto">
              <a:defRPr/>
            </a:pPr>
            <a:endParaRPr lang="en-US" dirty="0"/>
          </a:p>
          <a:p>
            <a:pPr marL="0" indent="0" fontAlgn="auto">
              <a:buFont typeface="Calibri" panose="020F0502020204030204" pitchFamily="34" charset="0"/>
              <a:buNone/>
              <a:defRPr/>
            </a:pPr>
            <a:endParaRPr lang="en-US" dirty="0"/>
          </a:p>
        </p:txBody>
      </p:sp>
      <p:sp>
        <p:nvSpPr>
          <p:cNvPr id="2" name="Title 1">
            <a:extLst>
              <a:ext uri="{FF2B5EF4-FFF2-40B4-BE49-F238E27FC236}">
                <a16:creationId xmlns:a16="http://schemas.microsoft.com/office/drawing/2014/main" id="{7BDBE110-A3EC-4EAE-A2F7-BBF5756ECFE0}"/>
              </a:ext>
            </a:extLst>
          </p:cNvPr>
          <p:cNvSpPr>
            <a:spLocks noGrp="1"/>
          </p:cNvSpPr>
          <p:nvPr>
            <p:ph type="title" idx="4294967295"/>
          </p:nvPr>
        </p:nvSpPr>
        <p:spPr>
          <a:xfrm>
            <a:off x="0" y="0"/>
            <a:ext cx="4183063" cy="6858000"/>
          </a:xfrm>
          <a:solidFill>
            <a:schemeClr val="accent2"/>
          </a:solidFill>
        </p:spPr>
        <p:txBody>
          <a:bodyPr anchor="ctr">
            <a:normAutofit/>
          </a:bodyPr>
          <a:lstStyle/>
          <a:p>
            <a:pPr fontAlgn="auto">
              <a:spcAft>
                <a:spcPts val="0"/>
              </a:spcAft>
              <a:defRPr/>
            </a:pPr>
            <a:r>
              <a:rPr lang="en-US" sz="3600" dirty="0">
                <a:solidFill>
                  <a:srgbClr val="FFFFFF"/>
                </a:solidFill>
              </a:rPr>
              <a:t>What is medical cannabis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This is a table for Cannabis Onset and Durations." title="Cannabis Onset and Durations Table">
            <a:extLst>
              <a:ext uri="{FF2B5EF4-FFF2-40B4-BE49-F238E27FC236}">
                <a16:creationId xmlns:a16="http://schemas.microsoft.com/office/drawing/2014/main" id="{C99B3FC1-240D-4D1F-9DCC-3151770979EA}"/>
              </a:ext>
            </a:extLst>
          </p:cNvPr>
          <p:cNvGraphicFramePr>
            <a:graphicFrameLocks noGrp="1"/>
          </p:cNvGraphicFramePr>
          <p:nvPr>
            <p:ph idx="1"/>
            <p:extLst>
              <p:ext uri="{D42A27DB-BD31-4B8C-83A1-F6EECF244321}">
                <p14:modId xmlns:p14="http://schemas.microsoft.com/office/powerpoint/2010/main" val="2183791960"/>
              </p:ext>
            </p:extLst>
          </p:nvPr>
        </p:nvGraphicFramePr>
        <p:xfrm>
          <a:off x="0" y="1548646"/>
          <a:ext cx="12192000" cy="4757826"/>
        </p:xfrm>
        <a:graphic>
          <a:graphicData uri="http://schemas.openxmlformats.org/drawingml/2006/table">
            <a:tbl>
              <a:tblPr firstRow="1" firstCol="1" bandRow="1">
                <a:tableStyleId>{5C22544A-7EE6-4342-B048-85BDC9FD1C3A}</a:tableStyleId>
              </a:tblPr>
              <a:tblGrid>
                <a:gridCol w="4063130">
                  <a:extLst>
                    <a:ext uri="{9D8B030D-6E8A-4147-A177-3AD203B41FA5}">
                      <a16:colId xmlns:a16="http://schemas.microsoft.com/office/drawing/2014/main" val="20000"/>
                    </a:ext>
                  </a:extLst>
                </a:gridCol>
                <a:gridCol w="4064435">
                  <a:extLst>
                    <a:ext uri="{9D8B030D-6E8A-4147-A177-3AD203B41FA5}">
                      <a16:colId xmlns:a16="http://schemas.microsoft.com/office/drawing/2014/main" val="20001"/>
                    </a:ext>
                  </a:extLst>
                </a:gridCol>
                <a:gridCol w="4064435">
                  <a:extLst>
                    <a:ext uri="{9D8B030D-6E8A-4147-A177-3AD203B41FA5}">
                      <a16:colId xmlns:a16="http://schemas.microsoft.com/office/drawing/2014/main" val="20002"/>
                    </a:ext>
                  </a:extLst>
                </a:gridCol>
              </a:tblGrid>
              <a:tr h="520613">
                <a:tc>
                  <a:txBody>
                    <a:bodyPr/>
                    <a:lstStyle/>
                    <a:p>
                      <a:pPr marL="0" marR="0">
                        <a:lnSpc>
                          <a:spcPct val="107000"/>
                        </a:lnSpc>
                        <a:spcBef>
                          <a:spcPts val="0"/>
                        </a:spcBef>
                        <a:spcAft>
                          <a:spcPts val="0"/>
                        </a:spcAft>
                      </a:pPr>
                      <a:r>
                        <a:rPr lang="en-US" sz="1600" dirty="0">
                          <a:solidFill>
                            <a:schemeClr val="tx1"/>
                          </a:solidFill>
                          <a:effectLst/>
                        </a:rPr>
                        <a:t>Route and Administration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tx1"/>
                          </a:solidFill>
                          <a:effectLst/>
                        </a:rPr>
                        <a:t>Onset of Effects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tx1"/>
                          </a:solidFill>
                          <a:effectLst/>
                        </a:rPr>
                        <a:t>Duration of Effects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20613">
                <a:tc>
                  <a:txBody>
                    <a:bodyPr/>
                    <a:lstStyle/>
                    <a:p>
                      <a:pPr marL="0" marR="0">
                        <a:lnSpc>
                          <a:spcPct val="107000"/>
                        </a:lnSpc>
                        <a:spcBef>
                          <a:spcPts val="0"/>
                        </a:spcBef>
                        <a:spcAft>
                          <a:spcPts val="0"/>
                        </a:spcAft>
                      </a:pPr>
                      <a:r>
                        <a:rPr lang="en-US" sz="1400" dirty="0">
                          <a:solidFill>
                            <a:schemeClr val="tx1"/>
                          </a:solidFill>
                          <a:effectLst/>
                        </a:rPr>
                        <a:t>Sublingual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Within 15 minutes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1-4 hours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20613">
                <a:tc>
                  <a:txBody>
                    <a:bodyPr/>
                    <a:lstStyle/>
                    <a:p>
                      <a:pPr marL="0" marR="0">
                        <a:lnSpc>
                          <a:spcPct val="107000"/>
                        </a:lnSpc>
                        <a:spcBef>
                          <a:spcPts val="0"/>
                        </a:spcBef>
                        <a:spcAft>
                          <a:spcPts val="0"/>
                        </a:spcAft>
                      </a:pPr>
                      <a:r>
                        <a:rPr lang="en-US" sz="1400" dirty="0">
                          <a:solidFill>
                            <a:schemeClr val="tx1"/>
                          </a:solidFill>
                          <a:effectLst/>
                        </a:rPr>
                        <a:t>Ingested (edible and capsules)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30 minutes to 3 hours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4 to 8 hours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610044">
                <a:tc>
                  <a:txBody>
                    <a:bodyPr/>
                    <a:lstStyle/>
                    <a:p>
                      <a:pPr marL="0" marR="0">
                        <a:lnSpc>
                          <a:spcPct val="107000"/>
                        </a:lnSpc>
                        <a:spcBef>
                          <a:spcPts val="0"/>
                        </a:spcBef>
                        <a:spcAft>
                          <a:spcPts val="0"/>
                        </a:spcAft>
                      </a:pPr>
                      <a:r>
                        <a:rPr lang="en-US" sz="1400" dirty="0">
                          <a:solidFill>
                            <a:schemeClr val="tx1"/>
                          </a:solidFill>
                          <a:effectLst/>
                        </a:rPr>
                        <a:t>Transdermal (patches, salves, lotion ,  ointments, gel)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10-15 minutes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8 to 12 hours (if patch is removed the effects should decrease in 10 to 30 minutes)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065330">
                <a:tc>
                  <a:txBody>
                    <a:bodyPr/>
                    <a:lstStyle/>
                    <a:p>
                      <a:pPr marL="0" marR="0">
                        <a:lnSpc>
                          <a:spcPct val="107000"/>
                        </a:lnSpc>
                        <a:spcBef>
                          <a:spcPts val="0"/>
                        </a:spcBef>
                        <a:spcAft>
                          <a:spcPts val="0"/>
                        </a:spcAft>
                      </a:pPr>
                      <a:r>
                        <a:rPr lang="en-US" sz="1400" dirty="0">
                          <a:solidFill>
                            <a:schemeClr val="tx1"/>
                          </a:solidFill>
                          <a:effectLst/>
                        </a:rPr>
                        <a:t>Topical (lotions, oils, salves, ointments, and bath salts)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Up to 15 minutes and it is localized effects only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Up to 4 hours (localized effect only)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20613">
                <a:tc>
                  <a:txBody>
                    <a:bodyPr/>
                    <a:lstStyle/>
                    <a:p>
                      <a:pPr marL="0" marR="0">
                        <a:lnSpc>
                          <a:spcPct val="107000"/>
                        </a:lnSpc>
                        <a:spcBef>
                          <a:spcPts val="0"/>
                        </a:spcBef>
                        <a:spcAft>
                          <a:spcPts val="0"/>
                        </a:spcAft>
                      </a:pPr>
                      <a:r>
                        <a:rPr lang="en-US" sz="1400" dirty="0">
                          <a:solidFill>
                            <a:schemeClr val="tx1"/>
                          </a:solidFill>
                          <a:effectLst/>
                        </a:rPr>
                        <a:t>Suppositories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10-15 minutes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4-8 hours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2" name="Title 1">
            <a:extLst>
              <a:ext uri="{FF2B5EF4-FFF2-40B4-BE49-F238E27FC236}">
                <a16:creationId xmlns:a16="http://schemas.microsoft.com/office/drawing/2014/main" id="{081B5870-864D-464C-AE14-52F483233A46}"/>
              </a:ext>
            </a:extLst>
          </p:cNvPr>
          <p:cNvSpPr>
            <a:spLocks noGrp="1"/>
          </p:cNvSpPr>
          <p:nvPr>
            <p:ph type="title"/>
          </p:nvPr>
        </p:nvSpPr>
        <p:spPr>
          <a:xfrm>
            <a:off x="1096963" y="287338"/>
            <a:ext cx="10058400" cy="876300"/>
          </a:xfrm>
        </p:spPr>
        <p:txBody>
          <a:bodyPr/>
          <a:lstStyle/>
          <a:p>
            <a:pPr fontAlgn="auto">
              <a:spcAft>
                <a:spcPts val="0"/>
              </a:spcAft>
              <a:defRPr/>
            </a:pPr>
            <a:r>
              <a:rPr lang="en-US" dirty="0">
                <a:solidFill>
                  <a:schemeClr val="tx1">
                    <a:lumMod val="75000"/>
                    <a:lumOff val="25000"/>
                  </a:schemeClr>
                </a:solidFill>
              </a:rPr>
              <a:t>Cannabis Onset and Durations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descr="&quot;&quot;" hidden="1">
            <a:extLst>
              <a:ext uri="{FF2B5EF4-FFF2-40B4-BE49-F238E27FC236}">
                <a16:creationId xmlns:a16="http://schemas.microsoft.com/office/drawing/2014/main" id="{862BFE6C-E5F4-4C9F-AD8C-5F600EFC4D24}"/>
              </a:ext>
            </a:extLst>
          </p:cNvPr>
          <p:cNvSpPr>
            <a:spLocks noGrp="1" noRot="1" noChangeAspect="1" noMove="1" noResize="1" noEditPoints="1" noAdjustHandles="1" noChangeArrowheads="1" noChangeShapeType="1" noTextEdit="1"/>
          </p:cNvSpPr>
          <p:nvPr/>
        </p:nvSpPr>
        <p:spPr>
          <a:xfrm>
            <a:off x="0" y="0"/>
            <a:ext cx="12185650"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descr="&quot;&quot;">
            <a:extLst>
              <a:ext uri="{FF2B5EF4-FFF2-40B4-BE49-F238E27FC236}">
                <a16:creationId xmlns:a16="http://schemas.microsoft.com/office/drawing/2014/main" id="{466B76D3-48E3-4073-84F4-F69908191B93}"/>
              </a:ext>
            </a:extLst>
          </p:cNvPr>
          <p:cNvSpPr>
            <a:spLocks noGrp="1" noRot="1" noChangeAspect="1" noMove="1" noResize="1" noEditPoints="1" noAdjustHandles="1" noChangeArrowheads="1" noChangeShapeType="1" noTextEdit="1"/>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descr="&quot;&quot;" hidden="1">
            <a:extLst>
              <a:ext uri="{FF2B5EF4-FFF2-40B4-BE49-F238E27FC236}">
                <a16:creationId xmlns:a16="http://schemas.microsoft.com/office/drawing/2014/main" id="{F2D4FE6D-E264-4083-A592-2EBB7BAE1CDE}"/>
              </a:ext>
            </a:extLst>
          </p:cNvPr>
          <p:cNvSpPr>
            <a:spLocks noGrp="1" noRot="1" noChangeAspect="1" noMove="1" noResize="1" noEditPoints="1" noAdjustHandles="1" noChangeArrowheads="1" noChangeShapeType="1" noTextEdit="1"/>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865FDFC-B641-4D3D-81FC-0704B06D8180}"/>
              </a:ext>
            </a:extLst>
          </p:cNvPr>
          <p:cNvSpPr>
            <a:spLocks noGrp="1"/>
          </p:cNvSpPr>
          <p:nvPr>
            <p:ph type="title" idx="4294967295"/>
          </p:nvPr>
        </p:nvSpPr>
        <p:spPr>
          <a:xfrm>
            <a:off x="0" y="606425"/>
            <a:ext cx="3084513" cy="5645150"/>
          </a:xfrm>
        </p:spPr>
        <p:txBody>
          <a:bodyPr anchor="ctr"/>
          <a:lstStyle/>
          <a:p>
            <a:pPr fontAlgn="auto">
              <a:spcAft>
                <a:spcPts val="0"/>
              </a:spcAft>
              <a:defRPr/>
            </a:pPr>
            <a:r>
              <a:rPr lang="en-US" sz="3600" dirty="0">
                <a:solidFill>
                  <a:srgbClr val="FFFFFF"/>
                </a:solidFill>
              </a:rPr>
              <a:t>Why a student might receive medical cannabis at school</a:t>
            </a:r>
          </a:p>
        </p:txBody>
      </p:sp>
      <p:sp>
        <p:nvSpPr>
          <p:cNvPr id="3" name="Content Placeholder 2">
            <a:extLst>
              <a:ext uri="{FF2B5EF4-FFF2-40B4-BE49-F238E27FC236}">
                <a16:creationId xmlns:a16="http://schemas.microsoft.com/office/drawing/2014/main" id="{9393D065-F76E-4A1C-AB56-73760092210A}"/>
              </a:ext>
            </a:extLst>
          </p:cNvPr>
          <p:cNvSpPr>
            <a:spLocks noGrp="1"/>
          </p:cNvSpPr>
          <p:nvPr>
            <p:ph idx="4294967295"/>
          </p:nvPr>
        </p:nvSpPr>
        <p:spPr>
          <a:xfrm>
            <a:off x="4280129" y="90488"/>
            <a:ext cx="7621587" cy="6161087"/>
          </a:xfrm>
        </p:spPr>
        <p:txBody>
          <a:bodyPr rtlCol="0" anchor="ctr">
            <a:normAutofit lnSpcReduction="10000"/>
          </a:bodyPr>
          <a:lstStyle/>
          <a:p>
            <a:pPr marL="91440" indent="-91440" fontAlgn="auto">
              <a:defRPr/>
            </a:pPr>
            <a:r>
              <a:rPr lang="en-US" sz="2400" dirty="0">
                <a:solidFill>
                  <a:schemeClr val="tx1">
                    <a:lumMod val="75000"/>
                    <a:lumOff val="25000"/>
                  </a:schemeClr>
                </a:solidFill>
              </a:rPr>
              <a:t>The student has a chronic or debilitating disease or condition or is receiving treatment for a chronic, or debilitating disease or medical condition that causes:</a:t>
            </a:r>
          </a:p>
          <a:p>
            <a:pPr marL="578358" lvl="1" indent="-285750" fontAlgn="auto">
              <a:defRPr/>
            </a:pPr>
            <a:r>
              <a:rPr lang="en-US" sz="2000" dirty="0">
                <a:solidFill>
                  <a:schemeClr val="tx1">
                    <a:lumMod val="75000"/>
                    <a:lumOff val="25000"/>
                  </a:schemeClr>
                </a:solidFill>
              </a:rPr>
              <a:t>Cachexia,</a:t>
            </a:r>
          </a:p>
          <a:p>
            <a:pPr marL="578358" lvl="1" indent="-285750" fontAlgn="auto">
              <a:defRPr/>
            </a:pPr>
            <a:r>
              <a:rPr lang="en-US" sz="2000" dirty="0">
                <a:solidFill>
                  <a:schemeClr val="tx1">
                    <a:lumMod val="75000"/>
                    <a:lumOff val="25000"/>
                  </a:schemeClr>
                </a:solidFill>
              </a:rPr>
              <a:t>Anorexia,</a:t>
            </a:r>
          </a:p>
          <a:p>
            <a:pPr marL="578358" lvl="1" indent="-285750" fontAlgn="auto">
              <a:defRPr/>
            </a:pPr>
            <a:r>
              <a:rPr lang="en-US" sz="2000" dirty="0">
                <a:solidFill>
                  <a:schemeClr val="tx1">
                    <a:lumMod val="75000"/>
                    <a:lumOff val="25000"/>
                  </a:schemeClr>
                </a:solidFill>
              </a:rPr>
              <a:t>Wasting syndrome, </a:t>
            </a:r>
          </a:p>
          <a:p>
            <a:pPr marL="578358" lvl="1" indent="-285750" fontAlgn="auto">
              <a:defRPr/>
            </a:pPr>
            <a:r>
              <a:rPr lang="en-US" sz="2000" dirty="0">
                <a:solidFill>
                  <a:schemeClr val="tx1">
                    <a:lumMod val="75000"/>
                    <a:lumOff val="25000"/>
                  </a:schemeClr>
                </a:solidFill>
              </a:rPr>
              <a:t>Severe or chronic pain, </a:t>
            </a:r>
          </a:p>
          <a:p>
            <a:pPr marL="578358" lvl="1" indent="-285750" fontAlgn="auto">
              <a:defRPr/>
            </a:pPr>
            <a:r>
              <a:rPr lang="en-US" sz="2000" dirty="0">
                <a:solidFill>
                  <a:schemeClr val="tx1">
                    <a:lumMod val="75000"/>
                    <a:lumOff val="25000"/>
                  </a:schemeClr>
                </a:solidFill>
              </a:rPr>
              <a:t>Severe nausea, </a:t>
            </a:r>
          </a:p>
          <a:p>
            <a:pPr marL="578358" lvl="1" indent="-285750" fontAlgn="auto">
              <a:defRPr/>
            </a:pPr>
            <a:r>
              <a:rPr lang="en-US" sz="2000" dirty="0">
                <a:solidFill>
                  <a:schemeClr val="tx1">
                    <a:lumMod val="75000"/>
                    <a:lumOff val="25000"/>
                  </a:schemeClr>
                </a:solidFill>
              </a:rPr>
              <a:t>Seizures, or</a:t>
            </a:r>
          </a:p>
          <a:p>
            <a:pPr marL="292608" lvl="1" indent="0" fontAlgn="auto">
              <a:buNone/>
              <a:defRPr/>
            </a:pPr>
            <a:r>
              <a:rPr lang="en-US" sz="2000" dirty="0">
                <a:solidFill>
                  <a:schemeClr val="accent1"/>
                </a:solidFill>
              </a:rPr>
              <a:t>◦    </a:t>
            </a:r>
            <a:r>
              <a:rPr lang="en-US" sz="2000" dirty="0">
                <a:solidFill>
                  <a:schemeClr val="tx1">
                    <a:lumMod val="75000"/>
                    <a:lumOff val="25000"/>
                  </a:schemeClr>
                </a:solidFill>
              </a:rPr>
              <a:t>Severe or persistent muscle spasms.</a:t>
            </a:r>
            <a:endParaRPr lang="en-US" sz="2000" dirty="0">
              <a:solidFill>
                <a:schemeClr val="accent1"/>
              </a:solidFill>
            </a:endParaRPr>
          </a:p>
          <a:p>
            <a:pPr marL="91440" indent="-91440" fontAlgn="auto">
              <a:defRPr/>
            </a:pPr>
            <a:r>
              <a:rPr lang="en-US" sz="2400" dirty="0">
                <a:solidFill>
                  <a:schemeClr val="tx1">
                    <a:lumMod val="75000"/>
                    <a:lumOff val="25000"/>
                  </a:schemeClr>
                </a:solidFill>
              </a:rPr>
              <a:t>The student has the following diseases and conditions</a:t>
            </a:r>
            <a:r>
              <a:rPr lang="en-US" dirty="0">
                <a:solidFill>
                  <a:schemeClr val="tx1">
                    <a:lumMod val="75000"/>
                    <a:lumOff val="25000"/>
                  </a:schemeClr>
                </a:solidFill>
              </a:rPr>
              <a:t>:</a:t>
            </a:r>
          </a:p>
          <a:p>
            <a:pPr marL="384048" lvl="1" indent="-182880" fontAlgn="auto">
              <a:buFont typeface="Arial" panose="020B0604020202020204" pitchFamily="34" charset="0"/>
              <a:buChar char="•"/>
              <a:defRPr/>
            </a:pPr>
            <a:r>
              <a:rPr lang="en-US" sz="2000" dirty="0">
                <a:solidFill>
                  <a:schemeClr val="tx1">
                    <a:lumMod val="75000"/>
                    <a:lumOff val="25000"/>
                  </a:schemeClr>
                </a:solidFill>
              </a:rPr>
              <a:t>Glaucoma, or </a:t>
            </a:r>
          </a:p>
          <a:p>
            <a:pPr marL="384048" lvl="1" indent="-182880" fontAlgn="auto">
              <a:buFont typeface="Arial" panose="020B0604020202020204" pitchFamily="34" charset="0"/>
              <a:buChar char="•"/>
              <a:defRPr/>
            </a:pPr>
            <a:r>
              <a:rPr lang="en-US" sz="2000" dirty="0">
                <a:solidFill>
                  <a:schemeClr val="tx1">
                    <a:lumMod val="75000"/>
                    <a:lumOff val="25000"/>
                  </a:schemeClr>
                </a:solidFill>
              </a:rPr>
              <a:t>Post traumatic stress disorder (PTSD)</a:t>
            </a:r>
          </a:p>
          <a:p>
            <a:pPr marL="91440" indent="-91440" fontAlgn="auto">
              <a:defRPr/>
            </a:pPr>
            <a:r>
              <a:rPr lang="en-US" sz="2400" dirty="0">
                <a:solidFill>
                  <a:schemeClr val="tx1">
                    <a:lumMod val="75000"/>
                    <a:lumOff val="25000"/>
                  </a:schemeClr>
                </a:solidFill>
              </a:rPr>
              <a:t>The student has a condition that is severe for which other medical treatments have been ineffective and has symptoms for which the student’s certifying provider determines can reasonably be relieved by the medical use of cannabis.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870D27A4-160F-4AA8-963C-634396749B1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19899" y="3356263"/>
            <a:ext cx="2976995" cy="2805545"/>
          </a:xfrm>
          <a:prstGeom prst="rect">
            <a:avLst/>
          </a:prstGeom>
        </p:spPr>
      </p:pic>
      <p:sp>
        <p:nvSpPr>
          <p:cNvPr id="4" name="Content Placeholder 3">
            <a:extLst>
              <a:ext uri="{FF2B5EF4-FFF2-40B4-BE49-F238E27FC236}">
                <a16:creationId xmlns:a16="http://schemas.microsoft.com/office/drawing/2014/main" id="{F84288FB-22B3-43B1-ADA1-0CED2E39EC2A}"/>
              </a:ext>
            </a:extLst>
          </p:cNvPr>
          <p:cNvSpPr>
            <a:spLocks noGrp="1"/>
          </p:cNvSpPr>
          <p:nvPr>
            <p:ph sz="half" idx="2"/>
          </p:nvPr>
        </p:nvSpPr>
        <p:spPr>
          <a:xfrm>
            <a:off x="6218238" y="1846263"/>
            <a:ext cx="4937125" cy="1216251"/>
          </a:xfrm>
        </p:spPr>
        <p:txBody>
          <a:bodyPr rtlCol="0">
            <a:normAutofit/>
          </a:bodyPr>
          <a:lstStyle/>
          <a:p>
            <a:pPr marL="0" indent="0" fontAlgn="auto">
              <a:buFont typeface="Calibri" panose="020F0502020204030204" pitchFamily="34" charset="0"/>
              <a:buNone/>
              <a:defRPr/>
            </a:pPr>
            <a:r>
              <a:rPr lang="en-US" sz="2400" dirty="0">
                <a:solidFill>
                  <a:schemeClr val="tx1">
                    <a:lumMod val="75000"/>
                    <a:lumOff val="25000"/>
                  </a:schemeClr>
                </a:solidFill>
              </a:rPr>
              <a:t>Forms </a:t>
            </a:r>
            <a:r>
              <a:rPr lang="en-US" sz="2400" b="1" dirty="0">
                <a:solidFill>
                  <a:schemeClr val="tx1">
                    <a:lumMod val="75000"/>
                    <a:lumOff val="25000"/>
                  </a:schemeClr>
                </a:solidFill>
              </a:rPr>
              <a:t>not</a:t>
            </a:r>
            <a:r>
              <a:rPr lang="en-US" sz="2400" dirty="0">
                <a:solidFill>
                  <a:schemeClr val="tx1">
                    <a:lumMod val="75000"/>
                    <a:lumOff val="25000"/>
                  </a:schemeClr>
                </a:solidFill>
              </a:rPr>
              <a:t> permitted:</a:t>
            </a:r>
          </a:p>
          <a:p>
            <a:pPr marL="91440" indent="-91440" fontAlgn="auto">
              <a:defRPr/>
            </a:pPr>
            <a:r>
              <a:rPr lang="en-US" dirty="0">
                <a:solidFill>
                  <a:schemeClr val="tx1">
                    <a:lumMod val="75000"/>
                    <a:lumOff val="25000"/>
                  </a:schemeClr>
                </a:solidFill>
              </a:rPr>
              <a:t>Any form of medical cannabis product that is administered by </a:t>
            </a:r>
            <a:r>
              <a:rPr lang="en-US" dirty="0">
                <a:solidFill>
                  <a:srgbClr val="FF0000"/>
                </a:solidFill>
              </a:rPr>
              <a:t>smoking or vaping</a:t>
            </a:r>
          </a:p>
          <a:p>
            <a:pPr marL="91440" indent="-91440" fontAlgn="auto">
              <a:defRPr/>
            </a:pPr>
            <a:endParaRPr lang="en-US" dirty="0">
              <a:solidFill>
                <a:srgbClr val="FF0000"/>
              </a:solidFill>
            </a:endParaRPr>
          </a:p>
          <a:p>
            <a:pPr marL="91440" indent="-91440" fontAlgn="auto">
              <a:defRPr/>
            </a:pPr>
            <a:endParaRPr lang="en-US" dirty="0">
              <a:solidFill>
                <a:srgbClr val="FF0000"/>
              </a:solidFill>
            </a:endParaRPr>
          </a:p>
        </p:txBody>
      </p:sp>
      <p:sp>
        <p:nvSpPr>
          <p:cNvPr id="3" name="Content Placeholder 2">
            <a:extLst>
              <a:ext uri="{FF2B5EF4-FFF2-40B4-BE49-F238E27FC236}">
                <a16:creationId xmlns:a16="http://schemas.microsoft.com/office/drawing/2014/main" id="{FB8F54EC-0A56-4ECC-8CE4-771373A56ADE}"/>
              </a:ext>
            </a:extLst>
          </p:cNvPr>
          <p:cNvSpPr>
            <a:spLocks noGrp="1"/>
          </p:cNvSpPr>
          <p:nvPr>
            <p:ph sz="half" idx="1"/>
          </p:nvPr>
        </p:nvSpPr>
        <p:spPr>
          <a:xfrm>
            <a:off x="1096963" y="1762125"/>
            <a:ext cx="4938712" cy="4024313"/>
          </a:xfrm>
        </p:spPr>
        <p:txBody>
          <a:bodyPr rtlCol="0">
            <a:normAutofit/>
          </a:bodyPr>
          <a:lstStyle/>
          <a:p>
            <a:pPr marL="0" indent="0" algn="ctr" fontAlgn="auto">
              <a:buFont typeface="Calibri" panose="020F0502020204030204" pitchFamily="34" charset="0"/>
              <a:buNone/>
              <a:defRPr/>
            </a:pPr>
            <a:r>
              <a:rPr lang="en-US" b="1" dirty="0">
                <a:solidFill>
                  <a:schemeClr val="tx1">
                    <a:lumMod val="75000"/>
                    <a:lumOff val="25000"/>
                  </a:schemeClr>
                </a:solidFill>
              </a:rPr>
              <a:t>Permissible forms:</a:t>
            </a:r>
          </a:p>
          <a:p>
            <a:pPr lvl="2" fontAlgn="auto">
              <a:buFont typeface="Arial" panose="020B0604020202020204" pitchFamily="34" charset="0"/>
              <a:buChar char="•"/>
              <a:defRPr/>
            </a:pPr>
            <a:r>
              <a:rPr lang="en-US" sz="2400" dirty="0">
                <a:solidFill>
                  <a:schemeClr val="tx1">
                    <a:lumMod val="75000"/>
                    <a:lumOff val="25000"/>
                  </a:schemeClr>
                </a:solidFill>
              </a:rPr>
              <a:t>Oil</a:t>
            </a:r>
          </a:p>
          <a:p>
            <a:pPr lvl="2" fontAlgn="auto">
              <a:buFont typeface="Arial" panose="020B0604020202020204" pitchFamily="34" charset="0"/>
              <a:buChar char="•"/>
              <a:defRPr/>
            </a:pPr>
            <a:r>
              <a:rPr lang="en-US" sz="2400" dirty="0">
                <a:solidFill>
                  <a:schemeClr val="tx1">
                    <a:lumMod val="75000"/>
                    <a:lumOff val="25000"/>
                  </a:schemeClr>
                </a:solidFill>
              </a:rPr>
              <a:t>Wax</a:t>
            </a:r>
          </a:p>
          <a:p>
            <a:pPr lvl="2" fontAlgn="auto">
              <a:buFont typeface="Arial" panose="020B0604020202020204" pitchFamily="34" charset="0"/>
              <a:buChar char="•"/>
              <a:defRPr/>
            </a:pPr>
            <a:r>
              <a:rPr lang="en-US" sz="2400" dirty="0">
                <a:solidFill>
                  <a:schemeClr val="tx1">
                    <a:lumMod val="75000"/>
                    <a:lumOff val="25000"/>
                  </a:schemeClr>
                </a:solidFill>
              </a:rPr>
              <a:t>Ointment</a:t>
            </a:r>
          </a:p>
          <a:p>
            <a:pPr lvl="2" fontAlgn="auto">
              <a:buFont typeface="Arial" panose="020B0604020202020204" pitchFamily="34" charset="0"/>
              <a:buChar char="•"/>
              <a:defRPr/>
            </a:pPr>
            <a:r>
              <a:rPr lang="en-US" sz="2400" dirty="0">
                <a:solidFill>
                  <a:schemeClr val="tx1">
                    <a:lumMod val="75000"/>
                    <a:lumOff val="25000"/>
                  </a:schemeClr>
                </a:solidFill>
              </a:rPr>
              <a:t>Salve</a:t>
            </a:r>
          </a:p>
          <a:p>
            <a:pPr lvl="2" fontAlgn="auto">
              <a:buFont typeface="Arial" panose="020B0604020202020204" pitchFamily="34" charset="0"/>
              <a:buChar char="•"/>
              <a:defRPr/>
            </a:pPr>
            <a:r>
              <a:rPr lang="en-US" sz="2400" dirty="0">
                <a:solidFill>
                  <a:schemeClr val="tx1">
                    <a:lumMod val="75000"/>
                    <a:lumOff val="25000"/>
                  </a:schemeClr>
                </a:solidFill>
              </a:rPr>
              <a:t>Tincture</a:t>
            </a:r>
          </a:p>
          <a:p>
            <a:pPr lvl="2" fontAlgn="auto">
              <a:buFont typeface="Arial" panose="020B0604020202020204" pitchFamily="34" charset="0"/>
              <a:buChar char="•"/>
              <a:defRPr/>
            </a:pPr>
            <a:r>
              <a:rPr lang="en-US" sz="2400" dirty="0">
                <a:solidFill>
                  <a:schemeClr val="tx1">
                    <a:lumMod val="75000"/>
                    <a:lumOff val="25000"/>
                  </a:schemeClr>
                </a:solidFill>
              </a:rPr>
              <a:t>Capsule</a:t>
            </a:r>
          </a:p>
          <a:p>
            <a:pPr lvl="2" fontAlgn="auto">
              <a:buFont typeface="Arial" panose="020B0604020202020204" pitchFamily="34" charset="0"/>
              <a:buChar char="•"/>
              <a:defRPr/>
            </a:pPr>
            <a:r>
              <a:rPr lang="en-US" sz="2400" dirty="0">
                <a:solidFill>
                  <a:schemeClr val="tx1">
                    <a:lumMod val="75000"/>
                    <a:lumOff val="25000"/>
                  </a:schemeClr>
                </a:solidFill>
              </a:rPr>
              <a:t>Suppository</a:t>
            </a:r>
          </a:p>
          <a:p>
            <a:pPr lvl="2" fontAlgn="auto">
              <a:buFont typeface="Arial" panose="020B0604020202020204" pitchFamily="34" charset="0"/>
              <a:buChar char="•"/>
              <a:defRPr/>
            </a:pPr>
            <a:r>
              <a:rPr lang="en-US" sz="2400" dirty="0">
                <a:solidFill>
                  <a:schemeClr val="tx1">
                    <a:lumMod val="75000"/>
                    <a:lumOff val="25000"/>
                  </a:schemeClr>
                </a:solidFill>
              </a:rPr>
              <a:t>Dermal Patch</a:t>
            </a:r>
          </a:p>
          <a:p>
            <a:pPr lvl="2" fontAlgn="auto">
              <a:buFont typeface="Arial" panose="020B0604020202020204" pitchFamily="34" charset="0"/>
              <a:buChar char="•"/>
              <a:defRPr/>
            </a:pPr>
            <a:r>
              <a:rPr lang="en-US" sz="2400" dirty="0">
                <a:solidFill>
                  <a:schemeClr val="tx1">
                    <a:lumMod val="75000"/>
                    <a:lumOff val="25000"/>
                  </a:schemeClr>
                </a:solidFill>
              </a:rPr>
              <a:t>Edible Cannabis Product</a:t>
            </a:r>
          </a:p>
        </p:txBody>
      </p:sp>
      <p:sp>
        <p:nvSpPr>
          <p:cNvPr id="2" name="Title 1">
            <a:extLst>
              <a:ext uri="{FF2B5EF4-FFF2-40B4-BE49-F238E27FC236}">
                <a16:creationId xmlns:a16="http://schemas.microsoft.com/office/drawing/2014/main" id="{A383CC79-6448-4C3A-B398-2D447BD2BE60}"/>
              </a:ext>
            </a:extLst>
          </p:cNvPr>
          <p:cNvSpPr>
            <a:spLocks noGrp="1"/>
          </p:cNvSpPr>
          <p:nvPr>
            <p:ph type="title"/>
          </p:nvPr>
        </p:nvSpPr>
        <p:spPr>
          <a:xfrm>
            <a:off x="1096963" y="0"/>
            <a:ext cx="10058400" cy="1450975"/>
          </a:xfrm>
        </p:spPr>
        <p:txBody>
          <a:bodyPr/>
          <a:lstStyle/>
          <a:p>
            <a:pPr fontAlgn="auto">
              <a:spcAft>
                <a:spcPts val="0"/>
              </a:spcAft>
              <a:defRPr/>
            </a:pPr>
            <a:r>
              <a:rPr lang="en-US" dirty="0">
                <a:solidFill>
                  <a:schemeClr val="tx1">
                    <a:lumMod val="75000"/>
                    <a:lumOff val="25000"/>
                  </a:schemeClr>
                </a:solidFill>
              </a:rPr>
              <a:t>Forms of Medical Cannabis</a:t>
            </a:r>
          </a:p>
        </p:txBody>
      </p:sp>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4B3C1990FD604E84CC1E7ED7493313" ma:contentTypeVersion="2" ma:contentTypeDescription="Create a new document." ma:contentTypeScope="" ma:versionID="e5eeb95a60a47c8ce6be24d8f85775a4">
  <xsd:schema xmlns:xsd="http://www.w3.org/2001/XMLSchema" xmlns:xs="http://www.w3.org/2001/XMLSchema" xmlns:p="http://schemas.microsoft.com/office/2006/metadata/properties" xmlns:ns1="http://schemas.microsoft.com/sharepoint/v3" targetNamespace="http://schemas.microsoft.com/office/2006/metadata/properties" ma:root="true" ma:fieldsID="ca3bb600ef606144f940760ded36a49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5308F0A-D504-4120-A429-E219DA468648}"/>
</file>

<file path=customXml/itemProps2.xml><?xml version="1.0" encoding="utf-8"?>
<ds:datastoreItem xmlns:ds="http://schemas.openxmlformats.org/officeDocument/2006/customXml" ds:itemID="{C049329C-9CC1-40AA-8CE4-7E0FE1D3A451}"/>
</file>

<file path=customXml/itemProps3.xml><?xml version="1.0" encoding="utf-8"?>
<ds:datastoreItem xmlns:ds="http://schemas.openxmlformats.org/officeDocument/2006/customXml" ds:itemID="{52E19A75-2BAA-4AFF-A477-B7BB89B5B206}"/>
</file>

<file path=docProps/app.xml><?xml version="1.0" encoding="utf-8"?>
<Properties xmlns="http://schemas.openxmlformats.org/officeDocument/2006/extended-properties" xmlns:vt="http://schemas.openxmlformats.org/officeDocument/2006/docPropsVTypes">
  <TotalTime>5016</TotalTime>
  <Words>3321</Words>
  <Application>Microsoft Office PowerPoint</Application>
  <PresentationFormat>Widescreen</PresentationFormat>
  <Paragraphs>267</Paragraphs>
  <Slides>28</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Retrospect</vt:lpstr>
      <vt:lpstr>Medical Cannabis in the School Setting</vt:lpstr>
      <vt:lpstr>Outcomes</vt:lpstr>
      <vt:lpstr>Rules</vt:lpstr>
      <vt:lpstr>Education Article, §7-446, Annotated Code of Maryland </vt:lpstr>
      <vt:lpstr>Important Facts</vt:lpstr>
      <vt:lpstr>What is medical cannabis</vt:lpstr>
      <vt:lpstr>Cannabis Onset and Durations</vt:lpstr>
      <vt:lpstr>Why a student might receive medical cannabis at school</vt:lpstr>
      <vt:lpstr>Forms of Medical Cannabis</vt:lpstr>
      <vt:lpstr>Possible Side Effects</vt:lpstr>
      <vt:lpstr>Procedural Guidance for giving medical cannabis in the school settings</vt:lpstr>
      <vt:lpstr>Pre-requisites for the administration of medical cannabis to a qualifying student   What must be provided</vt:lpstr>
      <vt:lpstr>Pre-requisites for the administration of medical cannabis to a qualifying student  What must be provided</vt:lpstr>
      <vt:lpstr>Requirements for the administration of medical cannabis to a qualifying student</vt:lpstr>
      <vt:lpstr>Designated School Personnel    “Designated school personnel” means the school administrator, or any school staff or contracted school personnel of the local school system, designated by the school administrator </vt:lpstr>
      <vt:lpstr>Designated Location</vt:lpstr>
      <vt:lpstr>Continuation of Requirements</vt:lpstr>
      <vt:lpstr>Continuation of Requirements (Cont.)</vt:lpstr>
      <vt:lpstr>School-Sponsored Activities</vt:lpstr>
      <vt:lpstr>School Bus</vt:lpstr>
      <vt:lpstr>School Bus (Cont.)</vt:lpstr>
      <vt:lpstr>Legal Protection for Designated School Personnel</vt:lpstr>
      <vt:lpstr>Additional Parameters</vt:lpstr>
      <vt:lpstr>Take Aways</vt:lpstr>
      <vt:lpstr>Q and A</vt:lpstr>
      <vt:lpstr>Q and A Continued</vt:lpstr>
      <vt:lpstr>Questions or Comments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Cannabis in the School Setting</dc:title>
  <dc:creator>Lynne</dc:creator>
  <cp:lastModifiedBy>Lynne Muller</cp:lastModifiedBy>
  <cp:revision>37</cp:revision>
  <dcterms:created xsi:type="dcterms:W3CDTF">2020-11-13T20:53:21Z</dcterms:created>
  <dcterms:modified xsi:type="dcterms:W3CDTF">2021-03-09T14:58:04Z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0x010100F44B3C1990FD604E84CC1E7ED7493313</vt:lpwstr>
  </property>
  <property fmtid="{D5CDD505-2E9C-101B-9397-08002B2CF9AE}" pid="3" name="PublishingContact">
    <vt:lpwstr/>
  </property>
  <property fmtid="{D5CDD505-2E9C-101B-9397-08002B2CF9AE}" pid="4" name="SeoBrowserTitle">
    <vt:lpwstr/>
  </property>
  <property fmtid="{D5CDD505-2E9C-101B-9397-08002B2CF9AE}" pid="5" name="SeoKeywords">
    <vt:lpwstr/>
  </property>
  <property fmtid="{D5CDD505-2E9C-101B-9397-08002B2CF9AE}" pid="6" name="Right_Content">
    <vt:lpwstr/>
  </property>
  <property fmtid="{D5CDD505-2E9C-101B-9397-08002B2CF9AE}" pid="7" name="Lt_bottom_Content">
    <vt:lpwstr/>
  </property>
  <property fmtid="{D5CDD505-2E9C-101B-9397-08002B2CF9AE}" pid="8" name="Order">
    <vt:r8>555700</vt:r8>
  </property>
  <property fmtid="{D5CDD505-2E9C-101B-9397-08002B2CF9AE}" pid="9" name="Rt_Inner_Content">
    <vt:lpwstr/>
  </property>
  <property fmtid="{D5CDD505-2E9C-101B-9397-08002B2CF9AE}" pid="10" name="PublishingRollupImage">
    <vt:lpwstr/>
  </property>
  <property fmtid="{D5CDD505-2E9C-101B-9397-08002B2CF9AE}" pid="12" name="ArticleByLine">
    <vt:lpwstr/>
  </property>
  <property fmtid="{D5CDD505-2E9C-101B-9397-08002B2CF9AE}" pid="13" name="PublishingContactEmail">
    <vt:lpwstr/>
  </property>
  <property fmtid="{D5CDD505-2E9C-101B-9397-08002B2CF9AE}" pid="14" name="PageKeywords">
    <vt:lpwstr/>
  </property>
  <property fmtid="{D5CDD505-2E9C-101B-9397-08002B2CF9AE}" pid="15" name="xd_Signature">
    <vt:bool>false</vt:bool>
  </property>
  <property fmtid="{D5CDD505-2E9C-101B-9397-08002B2CF9AE}" pid="16" name="PublishingPageImage">
    <vt:lpwstr/>
  </property>
  <property fmtid="{D5CDD505-2E9C-101B-9397-08002B2CF9AE}" pid="17" name="SummaryLinks">
    <vt:lpwstr/>
  </property>
  <property fmtid="{D5CDD505-2E9C-101B-9397-08002B2CF9AE}" pid="18" name="xd_ProgID">
    <vt:lpwstr/>
  </property>
  <property fmtid="{D5CDD505-2E9C-101B-9397-08002B2CF9AE}" pid="19" name="PageDescription">
    <vt:lpwstr/>
  </property>
  <property fmtid="{D5CDD505-2E9C-101B-9397-08002B2CF9AE}" pid="20" name="RobotsNoIndex">
    <vt:bool>false</vt:bool>
  </property>
  <property fmtid="{D5CDD505-2E9C-101B-9397-08002B2CF9AE}" pid="21" name="SeoMetaDescription">
    <vt:lpwstr/>
  </property>
  <property fmtid="{D5CDD505-2E9C-101B-9397-08002B2CF9AE}" pid="22" name="PublishingVariationRelationshipLinkFieldID">
    <vt:lpwstr/>
  </property>
  <property fmtid="{D5CDD505-2E9C-101B-9397-08002B2CF9AE}" pid="23" name="_SourceUrl">
    <vt:lpwstr/>
  </property>
  <property fmtid="{D5CDD505-2E9C-101B-9397-08002B2CF9AE}" pid="24" name="_SharedFileIndex">
    <vt:lpwstr/>
  </property>
  <property fmtid="{D5CDD505-2E9C-101B-9397-08002B2CF9AE}" pid="25" name="HeaderStyleDefinitions">
    <vt:lpwstr/>
  </property>
  <property fmtid="{D5CDD505-2E9C-101B-9397-08002B2CF9AE}" pid="26" name="Main_Content">
    <vt:lpwstr/>
  </property>
  <property fmtid="{D5CDD505-2E9C-101B-9397-08002B2CF9AE}" pid="27" name="PageHeadline">
    <vt:lpwstr/>
  </property>
  <property fmtid="{D5CDD505-2E9C-101B-9397-08002B2CF9AE}" pid="28" name="TemplateUrl">
    <vt:lpwstr/>
  </property>
  <property fmtid="{D5CDD505-2E9C-101B-9397-08002B2CF9AE}" pid="29" name="Audience">
    <vt:lpwstr/>
  </property>
  <property fmtid="{D5CDD505-2E9C-101B-9397-08002B2CF9AE}" pid="30" name="Rt_Center_Content">
    <vt:lpwstr/>
  </property>
  <property fmtid="{D5CDD505-2E9C-101B-9397-08002B2CF9AE}" pid="31" name="PublishingImageCaption">
    <vt:lpwstr/>
  </property>
  <property fmtid="{D5CDD505-2E9C-101B-9397-08002B2CF9AE}" pid="32" name="PublishingIsFurlPage">
    <vt:bool>false</vt:bool>
  </property>
  <property fmtid="{D5CDD505-2E9C-101B-9397-08002B2CF9AE}" pid="33" name="PublishingContactPicture">
    <vt:lpwstr/>
  </property>
  <property fmtid="{D5CDD505-2E9C-101B-9397-08002B2CF9AE}" pid="34" name="PublishingVariationGroupID">
    <vt:lpwstr/>
  </property>
  <property fmtid="{D5CDD505-2E9C-101B-9397-08002B2CF9AE}" pid="35" name="Center_Content">
    <vt:lpwstr/>
  </property>
  <property fmtid="{D5CDD505-2E9C-101B-9397-08002B2CF9AE}" pid="36" name="Rt_bottom_Content">
    <vt:lpwstr/>
  </property>
  <property fmtid="{D5CDD505-2E9C-101B-9397-08002B2CF9AE}" pid="37" name="PublishingContactName">
    <vt:lpwstr/>
  </property>
  <property fmtid="{D5CDD505-2E9C-101B-9397-08002B2CF9AE}" pid="38" name="Comments">
    <vt:lpwstr/>
  </property>
  <property fmtid="{D5CDD505-2E9C-101B-9397-08002B2CF9AE}" pid="39" name="PublishingPageLayout">
    <vt:lpwstr/>
  </property>
  <property fmtid="{D5CDD505-2E9C-101B-9397-08002B2CF9AE}" pid="40" name="Lt_Inner_Content">
    <vt:lpwstr/>
  </property>
  <property fmtid="{D5CDD505-2E9C-101B-9397-08002B2CF9AE}" pid="41" name="PublishingPageContent">
    <vt:lpwstr/>
  </property>
  <property fmtid="{D5CDD505-2E9C-101B-9397-08002B2CF9AE}" pid="42" name="Left_Content">
    <vt:lpwstr/>
  </property>
  <property fmtid="{D5CDD505-2E9C-101B-9397-08002B2CF9AE}" pid="43" name="Top_Left_Content">
    <vt:lpwstr/>
  </property>
</Properties>
</file>