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deDZXU+6Mu4jel7aS91AK1puE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customschemas.google.com/relationships/presentationmetadata" Target="meta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t>Good Morning Everyone! This webinar is being recorded.  The link to the recording will be uploaded shortly after our webinar and will remain on our website for about 4 weeks. </a:t>
            </a:r>
            <a:endParaRPr sz="1400" b="1"/>
          </a:p>
          <a:p>
            <a:pPr marL="0" lvl="0" indent="0" algn="l" rtl="0">
              <a:lnSpc>
                <a:spcPct val="115000"/>
              </a:lnSpc>
              <a:spcBef>
                <a:spcPts val="0"/>
              </a:spcBef>
              <a:spcAft>
                <a:spcPts val="0"/>
              </a:spcAft>
              <a:buClr>
                <a:schemeClr val="dk1"/>
              </a:buClr>
              <a:buSzPts val="1100"/>
              <a:buFont typeface="Arial"/>
              <a:buNone/>
            </a:pPr>
            <a:endParaRPr sz="1400" b="1"/>
          </a:p>
          <a:p>
            <a:pPr marL="0" lvl="0" indent="0" algn="l" rtl="0">
              <a:lnSpc>
                <a:spcPct val="115000"/>
              </a:lnSpc>
              <a:spcBef>
                <a:spcPts val="0"/>
              </a:spcBef>
              <a:spcAft>
                <a:spcPts val="0"/>
              </a:spcAft>
              <a:buClr>
                <a:schemeClr val="dk1"/>
              </a:buClr>
              <a:buSzPts val="1100"/>
              <a:buFont typeface="Arial"/>
              <a:buNone/>
            </a:pPr>
            <a:r>
              <a:rPr lang="en-US" sz="1400" b="1"/>
              <a:t> I am Jamalden Gowans, Fiscal Liaison with the Division of Early Intervention and Special Education Services in the Maryland State Department of Education. Joining me is Alicia Palmer Section Chief for the Resource Management and Monitoring Branch.  We are pleased to have Marcella Franczkowski, Assistant State Superintendent for the Division of Early Intervention and Special Education Services, with us to extend a welcome to all who are joining the webinar today. </a:t>
            </a:r>
            <a:endParaRPr sz="1400" b="1"/>
          </a:p>
          <a:p>
            <a:pPr marL="0" lvl="0" indent="0" algn="l" rtl="0">
              <a:lnSpc>
                <a:spcPct val="115000"/>
              </a:lnSpc>
              <a:spcBef>
                <a:spcPts val="0"/>
              </a:spcBef>
              <a:spcAft>
                <a:spcPts val="0"/>
              </a:spcAft>
              <a:buClr>
                <a:schemeClr val="dk1"/>
              </a:buClr>
              <a:buSzPts val="1100"/>
              <a:buFont typeface="Arial"/>
              <a:buNone/>
            </a:pPr>
            <a:r>
              <a:rPr lang="en-US" sz="1400" b="1"/>
              <a:t>Today’s webinar will provide you with a walk-through of a few updates to our Home Visiting grant requirements.     </a:t>
            </a:r>
            <a:endParaRPr sz="1400" b="1"/>
          </a:p>
          <a:p>
            <a:pPr marL="0" lvl="0" indent="0" algn="l" rtl="0">
              <a:lnSpc>
                <a:spcPct val="115000"/>
              </a:lnSpc>
              <a:spcBef>
                <a:spcPts val="0"/>
              </a:spcBef>
              <a:spcAft>
                <a:spcPts val="0"/>
              </a:spcAft>
              <a:buClr>
                <a:schemeClr val="dk1"/>
              </a:buClr>
              <a:buSzPts val="1100"/>
              <a:buFont typeface="Arial"/>
              <a:buNone/>
            </a:pPr>
            <a:r>
              <a:rPr lang="en-US" sz="1400" b="1"/>
              <a:t>Now, it is my pleasure to turn things over to Marcella Franczkowski!</a:t>
            </a:r>
            <a:endParaRPr sz="1400" b="1"/>
          </a:p>
          <a:p>
            <a:pPr marL="0" lvl="0" indent="0" algn="l" rtl="0">
              <a:lnSpc>
                <a:spcPct val="100000"/>
              </a:lnSpc>
              <a:spcBef>
                <a:spcPts val="0"/>
              </a:spcBef>
              <a:spcAft>
                <a:spcPts val="0"/>
              </a:spcAft>
              <a:buSzPts val="1400"/>
              <a:buNone/>
            </a:pPr>
            <a:endParaRPr sz="1400" b="1"/>
          </a:p>
        </p:txBody>
      </p:sp>
      <p:sp>
        <p:nvSpPr>
          <p:cNvPr id="152" name="Google Shape;1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551c7a7355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t>Here are your fiscal contacts for your Home Visiting Grant. </a:t>
            </a:r>
            <a:endParaRPr sz="1400" b="1"/>
          </a:p>
          <a:p>
            <a:pPr marL="0" lvl="0" indent="0" algn="l" rtl="0">
              <a:spcBef>
                <a:spcPts val="0"/>
              </a:spcBef>
              <a:spcAft>
                <a:spcPts val="0"/>
              </a:spcAft>
              <a:buNone/>
            </a:pPr>
            <a:r>
              <a:rPr lang="en-US" sz="1400" b="1"/>
              <a:t>Please also note a few changes with your fiscal contacts.  </a:t>
            </a:r>
            <a:endParaRPr sz="1400" b="1"/>
          </a:p>
          <a:p>
            <a:pPr marL="0" lvl="0" indent="0" algn="l" rtl="0">
              <a:spcBef>
                <a:spcPts val="0"/>
              </a:spcBef>
              <a:spcAft>
                <a:spcPts val="0"/>
              </a:spcAft>
              <a:buNone/>
            </a:pPr>
            <a:r>
              <a:rPr lang="en-US" sz="1400" b="1"/>
              <a:t>We now have a new member of our team Steven Gorschboth, who will be taking over region 5.  </a:t>
            </a:r>
            <a:endParaRPr sz="1400" b="1"/>
          </a:p>
          <a:p>
            <a:pPr marL="0" lvl="0" indent="0" algn="l" rtl="0">
              <a:spcBef>
                <a:spcPts val="0"/>
              </a:spcBef>
              <a:spcAft>
                <a:spcPts val="0"/>
              </a:spcAft>
              <a:buNone/>
            </a:pPr>
            <a:r>
              <a:rPr lang="en-US" sz="1400" b="1"/>
              <a:t>I will be taking over region 3 as well as region 2</a:t>
            </a:r>
            <a:endParaRPr sz="1400" b="1"/>
          </a:p>
          <a:p>
            <a:pPr marL="0" lvl="0" indent="0" algn="l" rtl="0">
              <a:spcBef>
                <a:spcPts val="0"/>
              </a:spcBef>
              <a:spcAft>
                <a:spcPts val="0"/>
              </a:spcAft>
              <a:buNone/>
            </a:pPr>
            <a:r>
              <a:rPr lang="en-US" sz="1400" b="1"/>
              <a:t>Jacqueline Woodruff will continue with region 1 and 4 </a:t>
            </a:r>
            <a:endParaRPr sz="1400" b="1"/>
          </a:p>
          <a:p>
            <a:pPr marL="0" lvl="0" indent="0" algn="l" rtl="0">
              <a:spcBef>
                <a:spcPts val="0"/>
              </a:spcBef>
              <a:spcAft>
                <a:spcPts val="0"/>
              </a:spcAft>
              <a:buNone/>
            </a:pPr>
            <a:r>
              <a:rPr lang="en-US" sz="1400" b="1"/>
              <a:t>Thank you for joining us today.  </a:t>
            </a:r>
            <a:endParaRPr sz="1400" b="1"/>
          </a:p>
          <a:p>
            <a:pPr marL="0" lvl="0" indent="0" algn="l" rtl="0">
              <a:spcBef>
                <a:spcPts val="0"/>
              </a:spcBef>
              <a:spcAft>
                <a:spcPts val="0"/>
              </a:spcAft>
              <a:buNone/>
            </a:pPr>
            <a:r>
              <a:rPr lang="en-US" sz="1400" b="1"/>
              <a:t>We will pause for a minute for questions </a:t>
            </a:r>
            <a:endParaRPr sz="1400" b="1"/>
          </a:p>
          <a:p>
            <a:pPr marL="0" lvl="0" indent="0" algn="l" rtl="0">
              <a:spcBef>
                <a:spcPts val="0"/>
              </a:spcBef>
              <a:spcAft>
                <a:spcPts val="0"/>
              </a:spcAft>
              <a:buNone/>
            </a:pPr>
            <a:endParaRPr sz="1400" b="1"/>
          </a:p>
          <a:p>
            <a:pPr marL="0" lvl="0" indent="0" algn="l" rtl="0">
              <a:spcBef>
                <a:spcPts val="0"/>
              </a:spcBef>
              <a:spcAft>
                <a:spcPts val="0"/>
              </a:spcAft>
              <a:buNone/>
            </a:pPr>
            <a:r>
              <a:rPr lang="en-US" sz="1400" b="1"/>
              <a:t>This powerpoint has been recorded however we will only keep it on our website for 4 weeks </a:t>
            </a:r>
            <a:endParaRPr sz="1400" b="1"/>
          </a:p>
          <a:p>
            <a:pPr marL="0" lvl="0" indent="0" algn="l" rtl="0">
              <a:spcBef>
                <a:spcPts val="0"/>
              </a:spcBef>
              <a:spcAft>
                <a:spcPts val="0"/>
              </a:spcAft>
              <a:buNone/>
            </a:pPr>
            <a:endParaRPr sz="1400"/>
          </a:p>
        </p:txBody>
      </p:sp>
      <p:sp>
        <p:nvSpPr>
          <p:cNvPr id="284" name="Google Shape;284;g1551c7a7355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54fcda524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a:t>Here are the 3 main headlines of today's roll out:...Each one of these themes we’ll unpack with more details as we roll out our information.</a:t>
            </a:r>
            <a:endParaRPr sz="1400" b="1"/>
          </a:p>
          <a:p>
            <a:pPr marL="457200" lvl="0" indent="-317500" algn="l" rtl="0">
              <a:lnSpc>
                <a:spcPct val="100000"/>
              </a:lnSpc>
              <a:spcBef>
                <a:spcPts val="0"/>
              </a:spcBef>
              <a:spcAft>
                <a:spcPts val="0"/>
              </a:spcAft>
              <a:buSzPts val="1400"/>
              <a:buChar char="-"/>
            </a:pPr>
            <a:r>
              <a:rPr lang="en-US" sz="1400" b="1"/>
              <a:t>Annual Onsite Monitoring Visits</a:t>
            </a:r>
            <a:endParaRPr sz="1400" b="1"/>
          </a:p>
          <a:p>
            <a:pPr marL="457200" lvl="0" indent="-317500" algn="l" rtl="0">
              <a:lnSpc>
                <a:spcPct val="100000"/>
              </a:lnSpc>
              <a:spcBef>
                <a:spcPts val="0"/>
              </a:spcBef>
              <a:spcAft>
                <a:spcPts val="0"/>
              </a:spcAft>
              <a:buSzPts val="1400"/>
              <a:buChar char="-"/>
            </a:pPr>
            <a:r>
              <a:rPr lang="en-US" sz="1400" b="1"/>
              <a:t>Verification of Performance </a:t>
            </a:r>
            <a:endParaRPr sz="1400" b="1"/>
          </a:p>
          <a:p>
            <a:pPr marL="457200" lvl="0" indent="-317500" algn="l" rtl="0">
              <a:lnSpc>
                <a:spcPct val="100000"/>
              </a:lnSpc>
              <a:spcBef>
                <a:spcPts val="0"/>
              </a:spcBef>
              <a:spcAft>
                <a:spcPts val="0"/>
              </a:spcAft>
              <a:buSzPts val="1400"/>
              <a:buChar char="-"/>
            </a:pPr>
            <a:r>
              <a:rPr lang="en-US" sz="1400" b="1"/>
              <a:t>Secure Document Transfer</a:t>
            </a:r>
            <a:endParaRPr sz="1400" b="1"/>
          </a:p>
          <a:p>
            <a:pPr marL="0" lvl="0" indent="0" algn="l" rtl="0">
              <a:lnSpc>
                <a:spcPct val="100000"/>
              </a:lnSpc>
              <a:spcBef>
                <a:spcPts val="0"/>
              </a:spcBef>
              <a:spcAft>
                <a:spcPts val="0"/>
              </a:spcAft>
              <a:buSzPts val="1400"/>
              <a:buNone/>
            </a:pPr>
            <a:endParaRPr sz="1400" b="1"/>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63" name="Google Shape;163;g154fcda52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54fcda5248_0_16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a:t>Recently we are added an amendment to your FY23 NOGA that states that we will be conducting onsite monitoring visits for programmatic and fiscal review of your Home Visiting program.  Going forward this will be a part of all our NOGA’s.  Your Fiscal Liaison will continue to provide oversight and monitoring for your grants and will be involved in your upcoming onsite visits along with our programmatic consultant.  </a:t>
            </a:r>
            <a:endParaRPr sz="1400" b="1"/>
          </a:p>
          <a:p>
            <a:pPr marL="0" lvl="0" indent="0" algn="l" rtl="0">
              <a:lnSpc>
                <a:spcPct val="100000"/>
              </a:lnSpc>
              <a:spcBef>
                <a:spcPts val="0"/>
              </a:spcBef>
              <a:spcAft>
                <a:spcPts val="0"/>
              </a:spcAft>
              <a:buSzPts val="1400"/>
              <a:buNone/>
            </a:pPr>
            <a:endParaRPr sz="1400" b="1"/>
          </a:p>
          <a:p>
            <a:pPr marL="457200" lvl="0" indent="0" algn="l" rtl="0">
              <a:spcBef>
                <a:spcPts val="0"/>
              </a:spcBef>
              <a:spcAft>
                <a:spcPts val="0"/>
              </a:spcAft>
              <a:buClr>
                <a:schemeClr val="dk1"/>
              </a:buClr>
              <a:buSzPts val="1400"/>
              <a:buFont typeface="Arial"/>
              <a:buNone/>
            </a:pPr>
            <a:r>
              <a:rPr lang="en-US" sz="1400" b="1"/>
              <a:t>NOGA Language </a:t>
            </a:r>
            <a:endParaRPr sz="1400" b="1"/>
          </a:p>
          <a:p>
            <a:pPr marL="457200" lvl="0" indent="0" algn="l" rtl="0">
              <a:spcBef>
                <a:spcPts val="0"/>
              </a:spcBef>
              <a:spcAft>
                <a:spcPts val="0"/>
              </a:spcAft>
              <a:buClr>
                <a:schemeClr val="dk1"/>
              </a:buClr>
              <a:buSzPts val="1400"/>
              <a:buFont typeface="Arial"/>
              <a:buNone/>
            </a:pPr>
            <a:r>
              <a:rPr lang="en-US" sz="1400" b="1">
                <a:solidFill>
                  <a:srgbClr val="222222"/>
                </a:solidFill>
                <a:highlight>
                  <a:schemeClr val="lt1"/>
                </a:highlight>
                <a:latin typeface="Arial"/>
                <a:ea typeface="Arial"/>
                <a:cs typeface="Arial"/>
                <a:sym typeface="Arial"/>
              </a:rPr>
              <a:t>1. The purpose of this administrative amendment is to inform Home Visiting grantees that MSDE’s oversight will include an annual programmatic and fiscal onsite monitoring visit to validate alignment of fiscal expenditures with programmatic goals and verify self reported performance data including documentation.</a:t>
            </a:r>
            <a:endParaRPr sz="1400" b="1"/>
          </a:p>
          <a:p>
            <a:pPr marL="0" lvl="0" indent="0" algn="l" rtl="0">
              <a:lnSpc>
                <a:spcPct val="100000"/>
              </a:lnSpc>
              <a:spcBef>
                <a:spcPts val="0"/>
              </a:spcBef>
              <a:spcAft>
                <a:spcPts val="0"/>
              </a:spcAft>
              <a:buSzPts val="1400"/>
              <a:buNone/>
            </a:pPr>
            <a:endParaRPr sz="1400" b="1"/>
          </a:p>
          <a:p>
            <a:pPr marL="0" lvl="0" indent="0" algn="l" rtl="0">
              <a:lnSpc>
                <a:spcPct val="115000"/>
              </a:lnSpc>
              <a:spcBef>
                <a:spcPts val="0"/>
              </a:spcBef>
              <a:spcAft>
                <a:spcPts val="0"/>
              </a:spcAft>
              <a:buClr>
                <a:schemeClr val="dk1"/>
              </a:buClr>
              <a:buSzPts val="1100"/>
              <a:buFont typeface="Arial"/>
              <a:buNone/>
            </a:pPr>
            <a:r>
              <a:rPr lang="en-US" sz="1400" b="1"/>
              <a:t>If we are moving in the direction of increased oversight and accountability you may ask…what kind of things are we looking for?, what do we want to make sure is happening?</a:t>
            </a:r>
            <a:endParaRPr sz="1400" b="1"/>
          </a:p>
          <a:p>
            <a:pPr marL="0" lvl="0" indent="0" algn="l" rtl="0">
              <a:lnSpc>
                <a:spcPct val="115000"/>
              </a:lnSpc>
              <a:spcBef>
                <a:spcPts val="0"/>
              </a:spcBef>
              <a:spcAft>
                <a:spcPts val="0"/>
              </a:spcAft>
              <a:buClr>
                <a:schemeClr val="dk1"/>
              </a:buClr>
              <a:buSzPts val="1100"/>
              <a:buFont typeface="Arial"/>
              <a:buNone/>
            </a:pPr>
            <a:r>
              <a:rPr lang="en-US" sz="1400" b="1"/>
              <a:t>The key words here are IMPACT and RESULTS! To really talk about Impact and results we need to first talk about the Core Components of the Home Visiting Program </a:t>
            </a:r>
            <a:endParaRPr sz="1400" b="1"/>
          </a:p>
        </p:txBody>
      </p:sp>
      <p:sp>
        <p:nvSpPr>
          <p:cNvPr id="203" name="Google Shape;203;g154fcda5248_0_16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35ea8ff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This is guidance based on research from</a:t>
            </a:r>
            <a:endParaRPr b="1"/>
          </a:p>
          <a:p>
            <a:pPr marL="0" lvl="0" indent="0" algn="l" rtl="0">
              <a:lnSpc>
                <a:spcPct val="100000"/>
              </a:lnSpc>
              <a:spcBef>
                <a:spcPts val="0"/>
              </a:spcBef>
              <a:spcAft>
                <a:spcPts val="0"/>
              </a:spcAft>
              <a:buClr>
                <a:schemeClr val="dk1"/>
              </a:buClr>
              <a:buSzPts val="1100"/>
              <a:buFont typeface="Arial"/>
              <a:buNone/>
            </a:pPr>
            <a:r>
              <a:rPr lang="en-US" b="1"/>
              <a:t>US Department of Health and Human Services Office of Planning Research and Evaluation </a:t>
            </a:r>
            <a:endParaRPr b="1"/>
          </a:p>
          <a:p>
            <a:pPr marL="0" lvl="0" indent="0" algn="l" rtl="0">
              <a:spcBef>
                <a:spcPts val="0"/>
              </a:spcBef>
              <a:spcAft>
                <a:spcPts val="0"/>
              </a:spcAft>
              <a:buClr>
                <a:schemeClr val="dk1"/>
              </a:buClr>
              <a:buSzPts val="1100"/>
              <a:buFont typeface="Arial"/>
              <a:buNone/>
            </a:pPr>
            <a:r>
              <a:rPr lang="en-US" b="1"/>
              <a:t>Administration for Children and Families</a:t>
            </a:r>
            <a:endParaRPr b="1"/>
          </a:p>
          <a:p>
            <a:pPr marL="0" lvl="0" indent="0" algn="l" rtl="0">
              <a:spcBef>
                <a:spcPts val="0"/>
              </a:spcBef>
              <a:spcAft>
                <a:spcPts val="0"/>
              </a:spcAft>
              <a:buClr>
                <a:schemeClr val="dk1"/>
              </a:buClr>
              <a:buSzPts val="1100"/>
              <a:buFont typeface="Arial"/>
              <a:buNone/>
            </a:pPr>
            <a:r>
              <a:rPr lang="en-US" b="1"/>
              <a:t>Reflective Supervision: OPRE Report 2022 – 101</a:t>
            </a:r>
            <a:endParaRPr b="1"/>
          </a:p>
          <a:p>
            <a:pPr marL="0" lvl="0" indent="0" algn="l" rtl="0">
              <a:lnSpc>
                <a:spcPct val="115000"/>
              </a:lnSpc>
              <a:spcBef>
                <a:spcPts val="0"/>
              </a:spcBef>
              <a:spcAft>
                <a:spcPts val="0"/>
              </a:spcAft>
              <a:buClr>
                <a:schemeClr val="dk1"/>
              </a:buClr>
              <a:buSzPts val="1100"/>
              <a:buFont typeface="Arial"/>
              <a:buNone/>
            </a:pPr>
            <a:endParaRPr sz="1400" b="1"/>
          </a:p>
          <a:p>
            <a:pPr marL="0" lvl="0" indent="0" algn="l" rtl="0">
              <a:lnSpc>
                <a:spcPct val="115000"/>
              </a:lnSpc>
              <a:spcBef>
                <a:spcPts val="0"/>
              </a:spcBef>
              <a:spcAft>
                <a:spcPts val="0"/>
              </a:spcAft>
              <a:buClr>
                <a:schemeClr val="dk1"/>
              </a:buClr>
              <a:buSzPts val="1100"/>
              <a:buFont typeface="Arial"/>
              <a:buNone/>
            </a:pPr>
            <a:endParaRPr sz="1400" b="1"/>
          </a:p>
          <a:p>
            <a:pPr marL="0" lvl="0" indent="0" algn="l" rtl="0">
              <a:lnSpc>
                <a:spcPct val="115000"/>
              </a:lnSpc>
              <a:spcBef>
                <a:spcPts val="0"/>
              </a:spcBef>
              <a:spcAft>
                <a:spcPts val="0"/>
              </a:spcAft>
              <a:buClr>
                <a:schemeClr val="dk1"/>
              </a:buClr>
              <a:buSzPts val="1100"/>
              <a:buFont typeface="Arial"/>
              <a:buNone/>
            </a:pPr>
            <a:r>
              <a:rPr lang="en-US" sz="1400" b="1"/>
              <a:t>the Home Visiting program is designed to.  </a:t>
            </a:r>
            <a:endParaRPr sz="1400" b="1"/>
          </a:p>
          <a:p>
            <a:pPr marL="342892" lvl="0" indent="-289552" algn="l" rtl="0">
              <a:lnSpc>
                <a:spcPct val="100000"/>
              </a:lnSpc>
              <a:spcBef>
                <a:spcPts val="0"/>
              </a:spcBef>
              <a:spcAft>
                <a:spcPts val="0"/>
              </a:spcAft>
              <a:buClr>
                <a:schemeClr val="dk1"/>
              </a:buClr>
              <a:buSzPts val="1400"/>
              <a:buChar char="•"/>
            </a:pPr>
            <a:r>
              <a:rPr lang="en-US" sz="1400" b="1"/>
              <a:t>Develop a continuum of care for young children and their families </a:t>
            </a:r>
            <a:endParaRPr sz="1400" b="1"/>
          </a:p>
          <a:p>
            <a:pPr marL="342892" lvl="0" indent="-289552" algn="l" rtl="0">
              <a:lnSpc>
                <a:spcPct val="100000"/>
              </a:lnSpc>
              <a:spcBef>
                <a:spcPts val="0"/>
              </a:spcBef>
              <a:spcAft>
                <a:spcPts val="0"/>
              </a:spcAft>
              <a:buClr>
                <a:schemeClr val="dk1"/>
              </a:buClr>
              <a:buSzPts val="1400"/>
              <a:buChar char="•"/>
            </a:pPr>
            <a:r>
              <a:rPr lang="en-US" sz="1400" b="1"/>
              <a:t>Establish home visiting services that address the distinct needs of high risk families. </a:t>
            </a:r>
            <a:endParaRPr sz="1400" b="1"/>
          </a:p>
          <a:p>
            <a:pPr marL="342892" lvl="0" indent="-289552" algn="l" rtl="0">
              <a:lnSpc>
                <a:spcPct val="100000"/>
              </a:lnSpc>
              <a:spcBef>
                <a:spcPts val="0"/>
              </a:spcBef>
              <a:spcAft>
                <a:spcPts val="0"/>
              </a:spcAft>
              <a:buClr>
                <a:schemeClr val="dk1"/>
              </a:buClr>
              <a:buSzPts val="1400"/>
              <a:buChar char="•"/>
            </a:pPr>
            <a:r>
              <a:rPr lang="en-US" sz="1400" b="1"/>
              <a:t>Ensure parental self sufficiency</a:t>
            </a:r>
            <a:endParaRPr sz="1400" b="1"/>
          </a:p>
          <a:p>
            <a:pPr marL="342892" lvl="0" indent="-317492" algn="l" rtl="0">
              <a:lnSpc>
                <a:spcPct val="100000"/>
              </a:lnSpc>
              <a:spcBef>
                <a:spcPts val="0"/>
              </a:spcBef>
              <a:spcAft>
                <a:spcPts val="0"/>
              </a:spcAft>
              <a:buClr>
                <a:schemeClr val="dk1"/>
              </a:buClr>
              <a:buSzPts val="1400"/>
              <a:buChar char="•"/>
            </a:pPr>
            <a:r>
              <a:rPr lang="en-US" sz="1400" b="1"/>
              <a:t>Provide home visiting services that are culturally competent, responsive and language appropriate</a:t>
            </a:r>
            <a:endParaRPr sz="1400" b="1"/>
          </a:p>
          <a:p>
            <a:pPr marL="342892" lvl="0" indent="-317492" algn="l" rtl="0">
              <a:lnSpc>
                <a:spcPct val="100000"/>
              </a:lnSpc>
              <a:spcBef>
                <a:spcPts val="0"/>
              </a:spcBef>
              <a:spcAft>
                <a:spcPts val="0"/>
              </a:spcAft>
              <a:buClr>
                <a:schemeClr val="dk1"/>
              </a:buClr>
              <a:buSzPts val="1400"/>
              <a:buChar char="•"/>
            </a:pPr>
            <a:r>
              <a:rPr lang="en-US" sz="1400" b="1"/>
              <a:t>Establish home visiting initiatives that incorporate known elements of effectiveness and evidence based practices.  </a:t>
            </a:r>
            <a:endParaRPr sz="1400" b="1"/>
          </a:p>
          <a:p>
            <a:pPr marL="0" lvl="0" indent="0" algn="l" rtl="0">
              <a:lnSpc>
                <a:spcPct val="100000"/>
              </a:lnSpc>
              <a:spcBef>
                <a:spcPts val="0"/>
              </a:spcBef>
              <a:spcAft>
                <a:spcPts val="0"/>
              </a:spcAft>
              <a:buSzPts val="1400"/>
              <a:buNone/>
            </a:pPr>
            <a:endParaRPr sz="1400" b="1"/>
          </a:p>
          <a:p>
            <a:pPr marL="0" lvl="0" indent="0" algn="l" rtl="0">
              <a:lnSpc>
                <a:spcPct val="100000"/>
              </a:lnSpc>
              <a:spcBef>
                <a:spcPts val="0"/>
              </a:spcBef>
              <a:spcAft>
                <a:spcPts val="0"/>
              </a:spcAft>
              <a:buSzPts val="1400"/>
              <a:buNone/>
            </a:pPr>
            <a:endParaRPr sz="1800" b="1"/>
          </a:p>
        </p:txBody>
      </p:sp>
      <p:sp>
        <p:nvSpPr>
          <p:cNvPr id="215" name="Google Shape;215;g1535ea8ff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54fcda5248_0_16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a:t>Here is one of the documents we developed for programmatic review to help measure the impact, results or outcomes of your HV program.  </a:t>
            </a:r>
            <a:endParaRPr sz="1400" b="1"/>
          </a:p>
          <a:p>
            <a:pPr marL="0" lvl="0" indent="0" algn="l" rtl="0">
              <a:lnSpc>
                <a:spcPct val="100000"/>
              </a:lnSpc>
              <a:spcBef>
                <a:spcPts val="0"/>
              </a:spcBef>
              <a:spcAft>
                <a:spcPts val="0"/>
              </a:spcAft>
              <a:buSzPts val="1400"/>
              <a:buNone/>
            </a:pPr>
            <a:r>
              <a:rPr lang="en-US" sz="1400" b="1"/>
              <a:t>Here is rundown of some of the measurements we’ll be looking reviewing from a programmatic lens:</a:t>
            </a:r>
            <a:endParaRPr sz="1400" b="1"/>
          </a:p>
          <a:p>
            <a:pPr marL="0" lvl="0" indent="0" algn="l" rtl="0">
              <a:lnSpc>
                <a:spcPct val="100000"/>
              </a:lnSpc>
              <a:spcBef>
                <a:spcPts val="0"/>
              </a:spcBef>
              <a:spcAft>
                <a:spcPts val="0"/>
              </a:spcAft>
              <a:buSzPts val="1400"/>
              <a:buNone/>
            </a:pPr>
            <a:endParaRPr sz="1800" b="1"/>
          </a:p>
        </p:txBody>
      </p:sp>
      <p:sp>
        <p:nvSpPr>
          <p:cNvPr id="225" name="Google Shape;225;g154fcda5248_0_16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48113c1362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1"/>
          </a:p>
          <a:p>
            <a:pPr marL="0" lvl="0" indent="0" algn="l" rtl="0">
              <a:spcBef>
                <a:spcPts val="0"/>
              </a:spcBef>
              <a:spcAft>
                <a:spcPts val="0"/>
              </a:spcAft>
              <a:buSzPts val="1400"/>
              <a:buNone/>
            </a:pPr>
            <a:r>
              <a:rPr lang="en-US" sz="1400" b="1"/>
              <a:t>Along with generating a Programmatic document we also generated a Fiscal document to help us review for gant </a:t>
            </a:r>
            <a:endParaRPr sz="1400" b="1"/>
          </a:p>
          <a:p>
            <a:pPr marL="457200" lvl="0" indent="-317500" algn="l" rtl="0">
              <a:spcBef>
                <a:spcPts val="0"/>
              </a:spcBef>
              <a:spcAft>
                <a:spcPts val="0"/>
              </a:spcAft>
              <a:buClr>
                <a:srgbClr val="222222"/>
              </a:buClr>
              <a:buSzPts val="1400"/>
              <a:buChar char="●"/>
            </a:pPr>
            <a:r>
              <a:rPr lang="en-US" sz="1400" b="1">
                <a:solidFill>
                  <a:srgbClr val="222222"/>
                </a:solidFill>
                <a:highlight>
                  <a:schemeClr val="lt1"/>
                </a:highlight>
                <a:latin typeface="Arial"/>
                <a:ea typeface="Arial"/>
                <a:cs typeface="Arial"/>
                <a:sym typeface="Arial"/>
              </a:rPr>
              <a:t>Review documentation for sample expenditures </a:t>
            </a:r>
            <a:endParaRPr sz="1400" b="1">
              <a:solidFill>
                <a:srgbClr val="222222"/>
              </a:solidFill>
              <a:highlight>
                <a:schemeClr val="lt1"/>
              </a:highlight>
              <a:latin typeface="Arial"/>
              <a:ea typeface="Arial"/>
              <a:cs typeface="Arial"/>
              <a:sym typeface="Arial"/>
            </a:endParaRPr>
          </a:p>
          <a:p>
            <a:pPr marL="457200" lvl="0" indent="-317500" algn="l" rtl="0">
              <a:spcBef>
                <a:spcPts val="0"/>
              </a:spcBef>
              <a:spcAft>
                <a:spcPts val="0"/>
              </a:spcAft>
              <a:buClr>
                <a:srgbClr val="222222"/>
              </a:buClr>
              <a:buSzPts val="1400"/>
              <a:buChar char="●"/>
            </a:pPr>
            <a:r>
              <a:rPr lang="en-US" sz="1400" b="1">
                <a:solidFill>
                  <a:srgbClr val="222222"/>
                </a:solidFill>
                <a:highlight>
                  <a:schemeClr val="lt1"/>
                </a:highlight>
                <a:latin typeface="Arial"/>
                <a:ea typeface="Arial"/>
                <a:cs typeface="Arial"/>
                <a:sym typeface="Arial"/>
              </a:rPr>
              <a:t>Review your policies and procedures that relate to grant spending </a:t>
            </a:r>
            <a:endParaRPr sz="1400" b="1">
              <a:solidFill>
                <a:srgbClr val="222222"/>
              </a:solidFill>
              <a:highlight>
                <a:schemeClr val="lt1"/>
              </a:highlight>
              <a:latin typeface="Arial"/>
              <a:ea typeface="Arial"/>
              <a:cs typeface="Arial"/>
              <a:sym typeface="Arial"/>
            </a:endParaRPr>
          </a:p>
          <a:p>
            <a:pPr marL="457200" lvl="0" indent="-317500" algn="l" rtl="0">
              <a:spcBef>
                <a:spcPts val="0"/>
              </a:spcBef>
              <a:spcAft>
                <a:spcPts val="0"/>
              </a:spcAft>
              <a:buClr>
                <a:srgbClr val="222222"/>
              </a:buClr>
              <a:buSzPts val="1400"/>
              <a:buChar char="●"/>
            </a:pPr>
            <a:r>
              <a:rPr lang="en-US" sz="1400" b="1">
                <a:solidFill>
                  <a:srgbClr val="222222"/>
                </a:solidFill>
                <a:highlight>
                  <a:schemeClr val="lt1"/>
                </a:highlight>
                <a:latin typeface="Arial"/>
                <a:ea typeface="Arial"/>
                <a:cs typeface="Arial"/>
                <a:sym typeface="Arial"/>
              </a:rPr>
              <a:t>Reporting data and timeliness of submissions</a:t>
            </a:r>
            <a:endParaRPr sz="1400" b="1">
              <a:solidFill>
                <a:srgbClr val="222222"/>
              </a:solidFill>
              <a:highlight>
                <a:schemeClr val="lt1"/>
              </a:highlight>
              <a:latin typeface="Arial"/>
              <a:ea typeface="Arial"/>
              <a:cs typeface="Arial"/>
              <a:sym typeface="Arial"/>
            </a:endParaRPr>
          </a:p>
          <a:p>
            <a:pPr marL="457200" lvl="0" indent="-317500" algn="l" rtl="0">
              <a:spcBef>
                <a:spcPts val="0"/>
              </a:spcBef>
              <a:spcAft>
                <a:spcPts val="0"/>
              </a:spcAft>
              <a:buClr>
                <a:srgbClr val="222222"/>
              </a:buClr>
              <a:buSzPts val="1400"/>
              <a:buChar char="●"/>
            </a:pPr>
            <a:r>
              <a:rPr lang="en-US" sz="1400" b="1">
                <a:solidFill>
                  <a:srgbClr val="222222"/>
                </a:solidFill>
                <a:highlight>
                  <a:schemeClr val="lt1"/>
                </a:highlight>
                <a:latin typeface="Arial"/>
                <a:ea typeface="Arial"/>
                <a:cs typeface="Arial"/>
                <a:sym typeface="Arial"/>
              </a:rPr>
              <a:t>Time and Effort reporting documents </a:t>
            </a:r>
            <a:endParaRPr sz="1400" b="1">
              <a:solidFill>
                <a:srgbClr val="222222"/>
              </a:solidFill>
              <a:highlight>
                <a:schemeClr val="lt1"/>
              </a:highlight>
              <a:latin typeface="Arial"/>
              <a:ea typeface="Arial"/>
              <a:cs typeface="Arial"/>
              <a:sym typeface="Arial"/>
            </a:endParaRPr>
          </a:p>
          <a:p>
            <a:pPr marL="0" lvl="0" indent="0" algn="l" rtl="0">
              <a:spcBef>
                <a:spcPts val="0"/>
              </a:spcBef>
              <a:spcAft>
                <a:spcPts val="0"/>
              </a:spcAft>
              <a:buSzPts val="1400"/>
              <a:buNone/>
            </a:pPr>
            <a:endParaRPr sz="1400" b="1"/>
          </a:p>
          <a:p>
            <a:pPr marL="0" lvl="0" indent="0" algn="l" rtl="0">
              <a:lnSpc>
                <a:spcPct val="100000"/>
              </a:lnSpc>
              <a:spcBef>
                <a:spcPts val="0"/>
              </a:spcBef>
              <a:spcAft>
                <a:spcPts val="0"/>
              </a:spcAft>
              <a:buSzPts val="1400"/>
              <a:buNone/>
            </a:pPr>
            <a:r>
              <a:rPr lang="en-US" sz="1400" b="1"/>
              <a:t> </a:t>
            </a:r>
            <a:endParaRPr sz="1400" b="1"/>
          </a:p>
        </p:txBody>
      </p:sp>
      <p:sp>
        <p:nvSpPr>
          <p:cNvPr id="237" name="Google Shape;237;g148113c136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48113c136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a:t>Another addition for this year…</a:t>
            </a:r>
            <a:endParaRPr sz="1400" b="1"/>
          </a:p>
          <a:p>
            <a:pPr marL="0" lvl="0" indent="0" algn="l" rtl="0">
              <a:lnSpc>
                <a:spcPct val="100000"/>
              </a:lnSpc>
              <a:spcBef>
                <a:spcPts val="0"/>
              </a:spcBef>
              <a:spcAft>
                <a:spcPts val="0"/>
              </a:spcAft>
              <a:buSzPts val="1400"/>
              <a:buNone/>
            </a:pPr>
            <a:endParaRPr sz="1400" b="1"/>
          </a:p>
          <a:p>
            <a:pPr marL="0" lvl="0" indent="0" algn="l" rtl="0">
              <a:lnSpc>
                <a:spcPct val="100000"/>
              </a:lnSpc>
              <a:spcBef>
                <a:spcPts val="0"/>
              </a:spcBef>
              <a:spcAft>
                <a:spcPts val="0"/>
              </a:spcAft>
              <a:buSzPts val="1400"/>
              <a:buNone/>
            </a:pPr>
            <a:r>
              <a:rPr lang="en-US" sz="1400" b="1"/>
              <a:t>We are now requiring all documents be sent through our MOVEit transfer system.  This is our new secure server for documents.  You will soon receive an about MOVEit which includes a User's Guide.  Please use this guide to setup an account as soon as possible.  Starting October 14, all documents sent to us will go through the MOVEit system.  Please arrange for 2-3 people within your organization to have an account.  Who should have access to the MOVEit transfer system?  The primary person(s) that will be submitting invoices, applications, progress reports and any other documents.  </a:t>
            </a:r>
            <a:endParaRPr sz="1400" b="1"/>
          </a:p>
        </p:txBody>
      </p:sp>
      <p:sp>
        <p:nvSpPr>
          <p:cNvPr id="250" name="Google Shape;250;g148113c136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8113c136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a:t>When sending documents please send your liaison an email informing them that you have uploaded documents with a screenshot of your upload page.  Please know that this is document transfer not document storage.   After 30 days the system will automatically delete uploaded documents.  </a:t>
            </a:r>
            <a:endParaRPr sz="1400" b="1"/>
          </a:p>
          <a:p>
            <a:pPr marL="0" lvl="0" indent="0" algn="l" rtl="0">
              <a:lnSpc>
                <a:spcPct val="100000"/>
              </a:lnSpc>
              <a:spcBef>
                <a:spcPts val="0"/>
              </a:spcBef>
              <a:spcAft>
                <a:spcPts val="0"/>
              </a:spcAft>
              <a:buSzPts val="1400"/>
              <a:buNone/>
            </a:pPr>
            <a:endParaRPr sz="1400"/>
          </a:p>
        </p:txBody>
      </p:sp>
      <p:sp>
        <p:nvSpPr>
          <p:cNvPr id="260" name="Google Shape;260;g148113c136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191330294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b="1" i="1"/>
              <a:t>Reminder: Please submit your Final Financial Reports that are due</a:t>
            </a:r>
            <a:endParaRPr sz="1400" b="1" i="1"/>
          </a:p>
          <a:p>
            <a:pPr marL="0" lvl="0" indent="0" algn="l" rtl="0">
              <a:spcBef>
                <a:spcPts val="0"/>
              </a:spcBef>
              <a:spcAft>
                <a:spcPts val="0"/>
              </a:spcAft>
              <a:buNone/>
            </a:pPr>
            <a:r>
              <a:rPr lang="en-US" sz="1400" b="1" i="1"/>
              <a:t>         September 30, 2022 along with any final invoices.</a:t>
            </a:r>
            <a:r>
              <a:rPr lang="en-US" sz="1400" b="1"/>
              <a:t>  </a:t>
            </a:r>
            <a:r>
              <a:rPr lang="en-US" sz="1400" b="1" i="1"/>
              <a:t>You can always</a:t>
            </a:r>
            <a:endParaRPr sz="1400" b="1" i="1"/>
          </a:p>
          <a:p>
            <a:pPr marL="0" lvl="0" indent="0" algn="l" rtl="0">
              <a:spcBef>
                <a:spcPts val="0"/>
              </a:spcBef>
              <a:spcAft>
                <a:spcPts val="0"/>
              </a:spcAft>
              <a:buNone/>
            </a:pPr>
            <a:r>
              <a:rPr lang="en-US" sz="1400" b="1" i="1"/>
              <a:t>         find Information related to timelines on our website.  </a:t>
            </a:r>
            <a:endParaRPr sz="1400" b="1" i="1"/>
          </a:p>
          <a:p>
            <a:pPr marL="457200" lvl="0" indent="0" algn="l" rtl="0">
              <a:lnSpc>
                <a:spcPct val="115000"/>
              </a:lnSpc>
              <a:spcBef>
                <a:spcPts val="0"/>
              </a:spcBef>
              <a:spcAft>
                <a:spcPts val="0"/>
              </a:spcAft>
              <a:buNone/>
            </a:pPr>
            <a:endParaRPr sz="1400" b="1"/>
          </a:p>
          <a:p>
            <a:pPr marL="457200" lvl="0" indent="0" algn="l" rtl="0">
              <a:lnSpc>
                <a:spcPct val="115000"/>
              </a:lnSpc>
              <a:spcBef>
                <a:spcPts val="0"/>
              </a:spcBef>
              <a:spcAft>
                <a:spcPts val="0"/>
              </a:spcAft>
              <a:buNone/>
            </a:pPr>
            <a:endParaRPr sz="1400" b="1"/>
          </a:p>
          <a:p>
            <a:pPr marL="0" lvl="0" indent="0" algn="l" rtl="0">
              <a:lnSpc>
                <a:spcPct val="115000"/>
              </a:lnSpc>
              <a:spcBef>
                <a:spcPts val="0"/>
              </a:spcBef>
              <a:spcAft>
                <a:spcPts val="0"/>
              </a:spcAft>
              <a:buClr>
                <a:schemeClr val="dk1"/>
              </a:buClr>
              <a:buSzPts val="1100"/>
              <a:buFont typeface="Arial"/>
              <a:buNone/>
            </a:pPr>
            <a:endParaRPr sz="1800" b="1"/>
          </a:p>
          <a:p>
            <a:pPr marL="0" lvl="0" indent="0" algn="l" rtl="0">
              <a:lnSpc>
                <a:spcPct val="100000"/>
              </a:lnSpc>
              <a:spcBef>
                <a:spcPts val="0"/>
              </a:spcBef>
              <a:spcAft>
                <a:spcPts val="0"/>
              </a:spcAft>
              <a:buSzPts val="1400"/>
              <a:buNone/>
            </a:pPr>
            <a:endParaRPr sz="1800" b="1"/>
          </a:p>
        </p:txBody>
      </p:sp>
      <p:sp>
        <p:nvSpPr>
          <p:cNvPr id="273" name="Google Shape;273;g12191330294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991108" y="2533988"/>
            <a:ext cx="9754500" cy="4641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2932"/>
              <a:buFont typeface="Calibri"/>
              <a:buNone/>
              <a:defRPr sz="2932"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165860" y="3840480"/>
            <a:ext cx="5440800" cy="27690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dk1"/>
              </a:buClr>
              <a:buSzPts val="2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 name="Google Shape;18;p4"/>
          <p:cNvSpPr txBox="1">
            <a:spLocks noGrp="1"/>
          </p:cNvSpPr>
          <p:nvPr>
            <p:ph type="ftr" idx="11"/>
          </p:nvPr>
        </p:nvSpPr>
        <p:spPr>
          <a:xfrm>
            <a:off x="4038600" y="6356350"/>
            <a:ext cx="4114800" cy="365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lvl1pPr marL="25976" marR="0" lvl="0" indent="0" algn="r">
              <a:lnSpc>
                <a:spcPct val="117801"/>
              </a:lnSpc>
              <a:spcBef>
                <a:spcPts val="0"/>
              </a:spcBef>
              <a:spcAft>
                <a:spcPts val="0"/>
              </a:spcAft>
              <a:buClr>
                <a:srgbClr val="000000"/>
              </a:buClr>
              <a:buSzPts val="955"/>
              <a:buFont typeface="Arial"/>
              <a:buNone/>
              <a:defRPr sz="955" b="0" i="0" u="none" strike="noStrike" cap="none">
                <a:solidFill>
                  <a:schemeClr val="lt1"/>
                </a:solidFill>
                <a:latin typeface="Arial"/>
                <a:ea typeface="Arial"/>
                <a:cs typeface="Arial"/>
                <a:sym typeface="Arial"/>
              </a:defRPr>
            </a:lvl1pPr>
            <a:lvl2pPr marL="25976" marR="0" lvl="1" indent="0" algn="r">
              <a:lnSpc>
                <a:spcPct val="117801"/>
              </a:lnSpc>
              <a:spcBef>
                <a:spcPts val="0"/>
              </a:spcBef>
              <a:spcAft>
                <a:spcPts val="0"/>
              </a:spcAft>
              <a:buClr>
                <a:srgbClr val="000000"/>
              </a:buClr>
              <a:buSzPts val="955"/>
              <a:buFont typeface="Arial"/>
              <a:buNone/>
              <a:defRPr sz="955" b="0" i="0" u="none" strike="noStrike" cap="none">
                <a:solidFill>
                  <a:schemeClr val="lt1"/>
                </a:solidFill>
                <a:latin typeface="Arial"/>
                <a:ea typeface="Arial"/>
                <a:cs typeface="Arial"/>
                <a:sym typeface="Arial"/>
              </a:defRPr>
            </a:lvl2pPr>
            <a:lvl3pPr marL="25976" marR="0" lvl="2" indent="0" algn="r">
              <a:lnSpc>
                <a:spcPct val="117801"/>
              </a:lnSpc>
              <a:spcBef>
                <a:spcPts val="0"/>
              </a:spcBef>
              <a:spcAft>
                <a:spcPts val="0"/>
              </a:spcAft>
              <a:buClr>
                <a:srgbClr val="000000"/>
              </a:buClr>
              <a:buSzPts val="955"/>
              <a:buFont typeface="Arial"/>
              <a:buNone/>
              <a:defRPr sz="955" b="0" i="0" u="none" strike="noStrike" cap="none">
                <a:solidFill>
                  <a:schemeClr val="lt1"/>
                </a:solidFill>
                <a:latin typeface="Arial"/>
                <a:ea typeface="Arial"/>
                <a:cs typeface="Arial"/>
                <a:sym typeface="Arial"/>
              </a:defRPr>
            </a:lvl3pPr>
            <a:lvl4pPr marL="25976" marR="0" lvl="3" indent="0" algn="r">
              <a:lnSpc>
                <a:spcPct val="117801"/>
              </a:lnSpc>
              <a:spcBef>
                <a:spcPts val="0"/>
              </a:spcBef>
              <a:spcAft>
                <a:spcPts val="0"/>
              </a:spcAft>
              <a:buClr>
                <a:srgbClr val="000000"/>
              </a:buClr>
              <a:buSzPts val="955"/>
              <a:buFont typeface="Arial"/>
              <a:buNone/>
              <a:defRPr sz="955" b="0" i="0" u="none" strike="noStrike" cap="none">
                <a:solidFill>
                  <a:schemeClr val="lt1"/>
                </a:solidFill>
                <a:latin typeface="Arial"/>
                <a:ea typeface="Arial"/>
                <a:cs typeface="Arial"/>
                <a:sym typeface="Arial"/>
              </a:defRPr>
            </a:lvl4pPr>
            <a:lvl5pPr marL="25976" marR="0" lvl="4" indent="0" algn="r">
              <a:lnSpc>
                <a:spcPct val="117801"/>
              </a:lnSpc>
              <a:spcBef>
                <a:spcPts val="0"/>
              </a:spcBef>
              <a:spcAft>
                <a:spcPts val="0"/>
              </a:spcAft>
              <a:buClr>
                <a:srgbClr val="000000"/>
              </a:buClr>
              <a:buSzPts val="955"/>
              <a:buFont typeface="Arial"/>
              <a:buNone/>
              <a:defRPr sz="955" b="0" i="0" u="none" strike="noStrike" cap="none">
                <a:solidFill>
                  <a:schemeClr val="lt1"/>
                </a:solidFill>
                <a:latin typeface="Arial"/>
                <a:ea typeface="Arial"/>
                <a:cs typeface="Arial"/>
                <a:sym typeface="Arial"/>
              </a:defRPr>
            </a:lvl5pPr>
            <a:lvl6pPr marL="25976" marR="0" lvl="5" indent="0" algn="r">
              <a:lnSpc>
                <a:spcPct val="117801"/>
              </a:lnSpc>
              <a:spcBef>
                <a:spcPts val="0"/>
              </a:spcBef>
              <a:spcAft>
                <a:spcPts val="0"/>
              </a:spcAft>
              <a:buClr>
                <a:srgbClr val="000000"/>
              </a:buClr>
              <a:buSzPts val="955"/>
              <a:buFont typeface="Arial"/>
              <a:buNone/>
              <a:defRPr sz="955" b="0" i="0" u="none" strike="noStrike" cap="none">
                <a:solidFill>
                  <a:schemeClr val="lt1"/>
                </a:solidFill>
                <a:latin typeface="Arial"/>
                <a:ea typeface="Arial"/>
                <a:cs typeface="Arial"/>
                <a:sym typeface="Arial"/>
              </a:defRPr>
            </a:lvl6pPr>
            <a:lvl7pPr marL="25976" marR="0" lvl="6" indent="0" algn="r">
              <a:lnSpc>
                <a:spcPct val="117801"/>
              </a:lnSpc>
              <a:spcBef>
                <a:spcPts val="0"/>
              </a:spcBef>
              <a:spcAft>
                <a:spcPts val="0"/>
              </a:spcAft>
              <a:buClr>
                <a:srgbClr val="000000"/>
              </a:buClr>
              <a:buSzPts val="955"/>
              <a:buFont typeface="Arial"/>
              <a:buNone/>
              <a:defRPr sz="955" b="0" i="0" u="none" strike="noStrike" cap="none">
                <a:solidFill>
                  <a:schemeClr val="lt1"/>
                </a:solidFill>
                <a:latin typeface="Arial"/>
                <a:ea typeface="Arial"/>
                <a:cs typeface="Arial"/>
                <a:sym typeface="Arial"/>
              </a:defRPr>
            </a:lvl7pPr>
            <a:lvl8pPr marL="25976" marR="0" lvl="7" indent="0" algn="r">
              <a:lnSpc>
                <a:spcPct val="117801"/>
              </a:lnSpc>
              <a:spcBef>
                <a:spcPts val="0"/>
              </a:spcBef>
              <a:spcAft>
                <a:spcPts val="0"/>
              </a:spcAft>
              <a:buClr>
                <a:srgbClr val="000000"/>
              </a:buClr>
              <a:buSzPts val="955"/>
              <a:buFont typeface="Arial"/>
              <a:buNone/>
              <a:defRPr sz="955" b="0" i="0" u="none" strike="noStrike" cap="none">
                <a:solidFill>
                  <a:schemeClr val="lt1"/>
                </a:solidFill>
                <a:latin typeface="Arial"/>
                <a:ea typeface="Arial"/>
                <a:cs typeface="Arial"/>
                <a:sym typeface="Arial"/>
              </a:defRPr>
            </a:lvl8pPr>
            <a:lvl9pPr marL="25976" marR="0" lvl="8" indent="0" algn="r">
              <a:lnSpc>
                <a:spcPct val="117801"/>
              </a:lnSpc>
              <a:spcBef>
                <a:spcPts val="0"/>
              </a:spcBef>
              <a:spcAft>
                <a:spcPts val="0"/>
              </a:spcAft>
              <a:buClr>
                <a:srgbClr val="000000"/>
              </a:buClr>
              <a:buSzPts val="955"/>
              <a:buFont typeface="Arial"/>
              <a:buNone/>
              <a:defRPr sz="955" b="0" i="0" u="none" strike="noStrike" cap="none">
                <a:solidFill>
                  <a:schemeClr val="lt1"/>
                </a:solidFill>
                <a:latin typeface="Arial"/>
                <a:ea typeface="Arial"/>
                <a:cs typeface="Arial"/>
                <a:sym typeface="Arial"/>
              </a:defRPr>
            </a:lvl9pPr>
          </a:lstStyle>
          <a:p>
            <a:pPr marL="25976"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a:spLocks noGrp="1"/>
          </p:cNvSpPr>
          <p:nvPr>
            <p:ph type="pic" idx="2"/>
          </p:nvPr>
        </p:nvSpPr>
        <p:spPr>
          <a:xfrm>
            <a:off x="5183188" y="987425"/>
            <a:ext cx="6172200" cy="4873500"/>
          </a:xfrm>
          <a:prstGeom prst="rect">
            <a:avLst/>
          </a:prstGeom>
          <a:noFill/>
          <a:ln>
            <a:noFill/>
          </a:ln>
        </p:spPr>
      </p:sp>
      <p:sp>
        <p:nvSpPr>
          <p:cNvPr id="74" name="Google Shape;74;p1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90"/>
        <p:cNvGrpSpPr/>
        <p:nvPr/>
      </p:nvGrpSpPr>
      <p:grpSpPr>
        <a:xfrm>
          <a:off x="0" y="0"/>
          <a:ext cx="0" cy="0"/>
          <a:chOff x="0" y="0"/>
          <a:chExt cx="0" cy="0"/>
        </a:xfrm>
      </p:grpSpPr>
      <p:sp>
        <p:nvSpPr>
          <p:cNvPr id="91" name="Google Shape;91;g1551c7a7355_0_62"/>
          <p:cNvSpPr txBox="1">
            <a:spLocks noGrp="1"/>
          </p:cNvSpPr>
          <p:nvPr>
            <p:ph type="title"/>
          </p:nvPr>
        </p:nvSpPr>
        <p:spPr>
          <a:xfrm>
            <a:off x="609600" y="274320"/>
            <a:ext cx="10972800" cy="10974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1551c7a7355_0_62"/>
          <p:cNvSpPr txBox="1">
            <a:spLocks noGrp="1"/>
          </p:cNvSpPr>
          <p:nvPr>
            <p:ph type="body" idx="1"/>
          </p:nvPr>
        </p:nvSpPr>
        <p:spPr>
          <a:xfrm>
            <a:off x="609600" y="1577340"/>
            <a:ext cx="5303400" cy="4526400"/>
          </a:xfrm>
          <a:prstGeom prst="rect">
            <a:avLst/>
          </a:prstGeom>
          <a:noFill/>
          <a:ln>
            <a:noFill/>
          </a:ln>
        </p:spPr>
        <p:txBody>
          <a:bodyPr spcFirstLastPara="1" wrap="square" lIns="0" tIns="0" rIns="0" bIns="0" anchor="t" anchorCtr="0">
            <a:spAutoFit/>
          </a:bodyPr>
          <a:lstStyle>
            <a:lvl1pPr marL="457200" lvl="0" indent="-228600" algn="l" rtl="0">
              <a:spcBef>
                <a:spcPts val="1000"/>
              </a:spcBef>
              <a:spcAft>
                <a:spcPts val="0"/>
              </a:spcAft>
              <a:buSzPts val="2800"/>
              <a:buNone/>
              <a:defRPr/>
            </a:lvl1pPr>
            <a:lvl2pPr marL="914400" lvl="1" indent="-228600" algn="l" rtl="0">
              <a:spcBef>
                <a:spcPts val="500"/>
              </a:spcBef>
              <a:spcAft>
                <a:spcPts val="0"/>
              </a:spcAft>
              <a:buSzPts val="2400"/>
              <a:buNone/>
              <a:defRPr/>
            </a:lvl2pPr>
            <a:lvl3pPr marL="1371600" lvl="2" indent="-228600" algn="l" rtl="0">
              <a:spcBef>
                <a:spcPts val="500"/>
              </a:spcBef>
              <a:spcAft>
                <a:spcPts val="0"/>
              </a:spcAft>
              <a:buSzPts val="2000"/>
              <a:buNone/>
              <a:defRPr/>
            </a:lvl3pPr>
            <a:lvl4pPr marL="1828800" lvl="3" indent="-228600" algn="l" rtl="0">
              <a:spcBef>
                <a:spcPts val="500"/>
              </a:spcBef>
              <a:spcAft>
                <a:spcPts val="0"/>
              </a:spcAft>
              <a:buSzPts val="1800"/>
              <a:buNone/>
              <a:defRPr/>
            </a:lvl4pPr>
            <a:lvl5pPr marL="2286000" lvl="4" indent="-228600" algn="l" rtl="0">
              <a:spcBef>
                <a:spcPts val="500"/>
              </a:spcBef>
              <a:spcAft>
                <a:spcPts val="0"/>
              </a:spcAft>
              <a:buSzPts val="1800"/>
              <a:buNone/>
              <a:defRPr/>
            </a:lvl5pPr>
            <a:lvl6pPr marL="2743200" lvl="5" indent="-228600" algn="l" rtl="0">
              <a:spcBef>
                <a:spcPts val="500"/>
              </a:spcBef>
              <a:spcAft>
                <a:spcPts val="0"/>
              </a:spcAft>
              <a:buSzPts val="1800"/>
              <a:buNone/>
              <a:defRPr/>
            </a:lvl6pPr>
            <a:lvl7pPr marL="3200400" lvl="6" indent="-228600" algn="l" rtl="0">
              <a:spcBef>
                <a:spcPts val="500"/>
              </a:spcBef>
              <a:spcAft>
                <a:spcPts val="0"/>
              </a:spcAft>
              <a:buSzPts val="1800"/>
              <a:buNone/>
              <a:defRPr/>
            </a:lvl7pPr>
            <a:lvl8pPr marL="3657600" lvl="7" indent="-228600" algn="l" rtl="0">
              <a:spcBef>
                <a:spcPts val="500"/>
              </a:spcBef>
              <a:spcAft>
                <a:spcPts val="0"/>
              </a:spcAft>
              <a:buSzPts val="1800"/>
              <a:buNone/>
              <a:defRPr/>
            </a:lvl8pPr>
            <a:lvl9pPr marL="4114800" lvl="8" indent="-228600" algn="l" rtl="0">
              <a:spcBef>
                <a:spcPts val="500"/>
              </a:spcBef>
              <a:spcAft>
                <a:spcPts val="0"/>
              </a:spcAft>
              <a:buSzPts val="1800"/>
              <a:buNone/>
              <a:defRPr/>
            </a:lvl9pPr>
          </a:lstStyle>
          <a:p>
            <a:endParaRPr/>
          </a:p>
        </p:txBody>
      </p:sp>
      <p:sp>
        <p:nvSpPr>
          <p:cNvPr id="93" name="Google Shape;93;g1551c7a7355_0_62"/>
          <p:cNvSpPr txBox="1">
            <a:spLocks noGrp="1"/>
          </p:cNvSpPr>
          <p:nvPr>
            <p:ph type="body" idx="2"/>
          </p:nvPr>
        </p:nvSpPr>
        <p:spPr>
          <a:xfrm>
            <a:off x="6278880" y="1577340"/>
            <a:ext cx="5303400" cy="4526400"/>
          </a:xfrm>
          <a:prstGeom prst="rect">
            <a:avLst/>
          </a:prstGeom>
          <a:noFill/>
          <a:ln>
            <a:noFill/>
          </a:ln>
        </p:spPr>
        <p:txBody>
          <a:bodyPr spcFirstLastPara="1" wrap="square" lIns="0" tIns="0" rIns="0" bIns="0" anchor="t" anchorCtr="0">
            <a:spAutoFit/>
          </a:bodyPr>
          <a:lstStyle>
            <a:lvl1pPr marL="457200" lvl="0" indent="-228600" algn="l" rtl="0">
              <a:spcBef>
                <a:spcPts val="1000"/>
              </a:spcBef>
              <a:spcAft>
                <a:spcPts val="0"/>
              </a:spcAft>
              <a:buSzPts val="2800"/>
              <a:buNone/>
              <a:defRPr/>
            </a:lvl1pPr>
            <a:lvl2pPr marL="914400" lvl="1" indent="-228600" algn="l" rtl="0">
              <a:spcBef>
                <a:spcPts val="500"/>
              </a:spcBef>
              <a:spcAft>
                <a:spcPts val="0"/>
              </a:spcAft>
              <a:buSzPts val="2400"/>
              <a:buNone/>
              <a:defRPr/>
            </a:lvl2pPr>
            <a:lvl3pPr marL="1371600" lvl="2" indent="-228600" algn="l" rtl="0">
              <a:spcBef>
                <a:spcPts val="500"/>
              </a:spcBef>
              <a:spcAft>
                <a:spcPts val="0"/>
              </a:spcAft>
              <a:buSzPts val="2000"/>
              <a:buNone/>
              <a:defRPr/>
            </a:lvl3pPr>
            <a:lvl4pPr marL="1828800" lvl="3" indent="-228600" algn="l" rtl="0">
              <a:spcBef>
                <a:spcPts val="500"/>
              </a:spcBef>
              <a:spcAft>
                <a:spcPts val="0"/>
              </a:spcAft>
              <a:buSzPts val="1800"/>
              <a:buNone/>
              <a:defRPr/>
            </a:lvl4pPr>
            <a:lvl5pPr marL="2286000" lvl="4" indent="-228600" algn="l" rtl="0">
              <a:spcBef>
                <a:spcPts val="500"/>
              </a:spcBef>
              <a:spcAft>
                <a:spcPts val="0"/>
              </a:spcAft>
              <a:buSzPts val="1800"/>
              <a:buNone/>
              <a:defRPr/>
            </a:lvl5pPr>
            <a:lvl6pPr marL="2743200" lvl="5" indent="-228600" algn="l" rtl="0">
              <a:spcBef>
                <a:spcPts val="500"/>
              </a:spcBef>
              <a:spcAft>
                <a:spcPts val="0"/>
              </a:spcAft>
              <a:buSzPts val="1800"/>
              <a:buNone/>
              <a:defRPr/>
            </a:lvl6pPr>
            <a:lvl7pPr marL="3200400" lvl="6" indent="-228600" algn="l" rtl="0">
              <a:spcBef>
                <a:spcPts val="500"/>
              </a:spcBef>
              <a:spcAft>
                <a:spcPts val="0"/>
              </a:spcAft>
              <a:buSzPts val="1800"/>
              <a:buNone/>
              <a:defRPr/>
            </a:lvl7pPr>
            <a:lvl8pPr marL="3657600" lvl="7" indent="-228600" algn="l" rtl="0">
              <a:spcBef>
                <a:spcPts val="500"/>
              </a:spcBef>
              <a:spcAft>
                <a:spcPts val="0"/>
              </a:spcAft>
              <a:buSzPts val="1800"/>
              <a:buNone/>
              <a:defRPr/>
            </a:lvl8pPr>
            <a:lvl9pPr marL="4114800" lvl="8" indent="-228600" algn="l" rtl="0">
              <a:spcBef>
                <a:spcPts val="500"/>
              </a:spcBef>
              <a:spcAft>
                <a:spcPts val="0"/>
              </a:spcAft>
              <a:buSzPts val="1800"/>
              <a:buNone/>
              <a:defRPr/>
            </a:lvl9pPr>
          </a:lstStyle>
          <a:p>
            <a:endParaRPr/>
          </a:p>
        </p:txBody>
      </p:sp>
      <p:sp>
        <p:nvSpPr>
          <p:cNvPr id="94" name="Google Shape;94;g1551c7a7355_0_62"/>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1551c7a7355_0_62"/>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g1551c7a7355_0_62"/>
          <p:cNvSpPr txBox="1">
            <a:spLocks noGrp="1"/>
          </p:cNvSpPr>
          <p:nvPr>
            <p:ph type="sldNum" idx="12"/>
          </p:nvPr>
        </p:nvSpPr>
        <p:spPr>
          <a:xfrm>
            <a:off x="8778240" y="6377940"/>
            <a:ext cx="2804100" cy="1848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3"/>
        <p:cNvGrpSpPr/>
        <p:nvPr/>
      </p:nvGrpSpPr>
      <p:grpSpPr>
        <a:xfrm>
          <a:off x="0" y="0"/>
          <a:ext cx="0" cy="0"/>
          <a:chOff x="0" y="0"/>
          <a:chExt cx="0" cy="0"/>
        </a:xfrm>
      </p:grpSpPr>
      <p:sp>
        <p:nvSpPr>
          <p:cNvPr id="104" name="Google Shape;104;p6"/>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609600" y="274320"/>
            <a:ext cx="10972800" cy="1097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0"/>
          <p:cNvSpPr txBox="1">
            <a:spLocks noGrp="1"/>
          </p:cNvSpPr>
          <p:nvPr>
            <p:ph type="body" idx="1"/>
          </p:nvPr>
        </p:nvSpPr>
        <p:spPr>
          <a:xfrm>
            <a:off x="609600" y="1577340"/>
            <a:ext cx="5303400" cy="4526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20"/>
          <p:cNvSpPr txBox="1">
            <a:spLocks noGrp="1"/>
          </p:cNvSpPr>
          <p:nvPr>
            <p:ph type="body" idx="2"/>
          </p:nvPr>
        </p:nvSpPr>
        <p:spPr>
          <a:xfrm>
            <a:off x="6278880" y="1577340"/>
            <a:ext cx="5303400" cy="4526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20"/>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0"/>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0"/>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4"/>
        <p:cNvGrpSpPr/>
        <p:nvPr/>
      </p:nvGrpSpPr>
      <p:grpSpPr>
        <a:xfrm>
          <a:off x="0" y="0"/>
          <a:ext cx="0" cy="0"/>
          <a:chOff x="0" y="0"/>
          <a:chExt cx="0" cy="0"/>
        </a:xfrm>
      </p:grpSpPr>
      <p:sp>
        <p:nvSpPr>
          <p:cNvPr id="115" name="Google Shape;115;p18"/>
          <p:cNvSpPr txBox="1">
            <a:spLocks noGrp="1"/>
          </p:cNvSpPr>
          <p:nvPr>
            <p:ph type="ctrTitle"/>
          </p:nvPr>
        </p:nvSpPr>
        <p:spPr>
          <a:xfrm>
            <a:off x="914400" y="2125980"/>
            <a:ext cx="10363200" cy="1440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8"/>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8"/>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609600" y="274320"/>
            <a:ext cx="10972800" cy="1097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9"/>
          <p:cNvSpPr txBox="1">
            <a:spLocks noGrp="1"/>
          </p:cNvSpPr>
          <p:nvPr>
            <p:ph type="body" idx="1"/>
          </p:nvPr>
        </p:nvSpPr>
        <p:spPr>
          <a:xfrm>
            <a:off x="609600" y="1577340"/>
            <a:ext cx="10972800" cy="4526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3" name="Google Shape;123;p19"/>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9"/>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609600" y="274320"/>
            <a:ext cx="10972800" cy="1097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1"/>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1"/>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1"/>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31"/>
        <p:cNvGrpSpPr/>
        <p:nvPr/>
      </p:nvGrpSpPr>
      <p:grpSpPr>
        <a:xfrm>
          <a:off x="0" y="0"/>
          <a:ext cx="0" cy="0"/>
          <a:chOff x="0" y="0"/>
          <a:chExt cx="0" cy="0"/>
        </a:xfrm>
      </p:grpSpPr>
      <p:sp>
        <p:nvSpPr>
          <p:cNvPr id="132" name="Google Shape;132;g12191330294_1_8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2191330294_1_83"/>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228600" algn="l">
              <a:lnSpc>
                <a:spcPct val="100000"/>
              </a:lnSpc>
              <a:spcBef>
                <a:spcPts val="360"/>
              </a:spcBef>
              <a:spcAft>
                <a:spcPts val="0"/>
              </a:spcAft>
              <a:buClr>
                <a:schemeClr val="dk1"/>
              </a:buClr>
              <a:buSzPts val="1800"/>
              <a:buNone/>
              <a:defRPr/>
            </a:lvl2pPr>
            <a:lvl3pPr marL="1371600" lvl="2" indent="-228600" algn="l">
              <a:lnSpc>
                <a:spcPct val="100000"/>
              </a:lnSpc>
              <a:spcBef>
                <a:spcPts val="360"/>
              </a:spcBef>
              <a:spcAft>
                <a:spcPts val="0"/>
              </a:spcAft>
              <a:buClr>
                <a:schemeClr val="dk1"/>
              </a:buClr>
              <a:buSzPts val="1800"/>
              <a:buNone/>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228600" algn="l">
              <a:lnSpc>
                <a:spcPct val="100000"/>
              </a:lnSpc>
              <a:spcBef>
                <a:spcPts val="360"/>
              </a:spcBef>
              <a:spcAft>
                <a:spcPts val="0"/>
              </a:spcAft>
              <a:buClr>
                <a:schemeClr val="dk1"/>
              </a:buClr>
              <a:buSzPts val="1800"/>
              <a:buNone/>
              <a:defRPr/>
            </a:lvl6pPr>
            <a:lvl7pPr marL="3200400" lvl="6" indent="-228600" algn="l">
              <a:lnSpc>
                <a:spcPct val="100000"/>
              </a:lnSpc>
              <a:spcBef>
                <a:spcPts val="360"/>
              </a:spcBef>
              <a:spcAft>
                <a:spcPts val="0"/>
              </a:spcAft>
              <a:buClr>
                <a:schemeClr val="dk1"/>
              </a:buClr>
              <a:buSzPts val="1800"/>
              <a:buNone/>
              <a:defRPr/>
            </a:lvl7pPr>
            <a:lvl8pPr marL="3657600" lvl="7" indent="-228600" algn="l">
              <a:lnSpc>
                <a:spcPct val="100000"/>
              </a:lnSpc>
              <a:spcBef>
                <a:spcPts val="360"/>
              </a:spcBef>
              <a:spcAft>
                <a:spcPts val="0"/>
              </a:spcAft>
              <a:buClr>
                <a:schemeClr val="dk1"/>
              </a:buClr>
              <a:buSzPts val="1800"/>
              <a:buNone/>
              <a:defRPr/>
            </a:lvl8pPr>
            <a:lvl9pPr marL="4114800" lvl="8" indent="-228600" algn="l">
              <a:lnSpc>
                <a:spcPct val="100000"/>
              </a:lnSpc>
              <a:spcBef>
                <a:spcPts val="360"/>
              </a:spcBef>
              <a:spcAft>
                <a:spcPts val="0"/>
              </a:spcAft>
              <a:buClr>
                <a:schemeClr val="dk1"/>
              </a:buClr>
              <a:buSzPts val="1800"/>
              <a:buNone/>
              <a:defRPr/>
            </a:lvl9pPr>
          </a:lstStyle>
          <a:p>
            <a:endParaRPr/>
          </a:p>
        </p:txBody>
      </p:sp>
      <p:sp>
        <p:nvSpPr>
          <p:cNvPr id="134" name="Google Shape;134;g12191330294_1_83"/>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2191330294_1_83"/>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2191330294_1_83"/>
          <p:cNvSpPr txBox="1">
            <a:spLocks noGrp="1"/>
          </p:cNvSpPr>
          <p:nvPr>
            <p:ph type="sldNum" idx="12"/>
          </p:nvPr>
        </p:nvSpPr>
        <p:spPr>
          <a:xfrm>
            <a:off x="8737600" y="6356351"/>
            <a:ext cx="2844900" cy="3693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137"/>
        <p:cNvGrpSpPr/>
        <p:nvPr/>
      </p:nvGrpSpPr>
      <p:grpSpPr>
        <a:xfrm>
          <a:off x="0" y="0"/>
          <a:ext cx="0" cy="0"/>
          <a:chOff x="0" y="0"/>
          <a:chExt cx="0" cy="0"/>
        </a:xfrm>
      </p:grpSpPr>
      <p:sp>
        <p:nvSpPr>
          <p:cNvPr id="138" name="Google Shape;138;g12191330294_1_1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2191330294_1_174"/>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228600" algn="l">
              <a:lnSpc>
                <a:spcPct val="100000"/>
              </a:lnSpc>
              <a:spcBef>
                <a:spcPts val="360"/>
              </a:spcBef>
              <a:spcAft>
                <a:spcPts val="0"/>
              </a:spcAft>
              <a:buClr>
                <a:schemeClr val="dk1"/>
              </a:buClr>
              <a:buSzPts val="1800"/>
              <a:buNone/>
              <a:defRPr/>
            </a:lvl2pPr>
            <a:lvl3pPr marL="1371600" lvl="2" indent="-228600" algn="l">
              <a:lnSpc>
                <a:spcPct val="100000"/>
              </a:lnSpc>
              <a:spcBef>
                <a:spcPts val="360"/>
              </a:spcBef>
              <a:spcAft>
                <a:spcPts val="0"/>
              </a:spcAft>
              <a:buClr>
                <a:schemeClr val="dk1"/>
              </a:buClr>
              <a:buSzPts val="1800"/>
              <a:buNone/>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228600" algn="l">
              <a:lnSpc>
                <a:spcPct val="100000"/>
              </a:lnSpc>
              <a:spcBef>
                <a:spcPts val="360"/>
              </a:spcBef>
              <a:spcAft>
                <a:spcPts val="0"/>
              </a:spcAft>
              <a:buClr>
                <a:schemeClr val="dk1"/>
              </a:buClr>
              <a:buSzPts val="1800"/>
              <a:buNone/>
              <a:defRPr/>
            </a:lvl6pPr>
            <a:lvl7pPr marL="3200400" lvl="6" indent="-228600" algn="l">
              <a:lnSpc>
                <a:spcPct val="100000"/>
              </a:lnSpc>
              <a:spcBef>
                <a:spcPts val="360"/>
              </a:spcBef>
              <a:spcAft>
                <a:spcPts val="0"/>
              </a:spcAft>
              <a:buClr>
                <a:schemeClr val="dk1"/>
              </a:buClr>
              <a:buSzPts val="1800"/>
              <a:buNone/>
              <a:defRPr/>
            </a:lvl7pPr>
            <a:lvl8pPr marL="3657600" lvl="7" indent="-228600" algn="l">
              <a:lnSpc>
                <a:spcPct val="100000"/>
              </a:lnSpc>
              <a:spcBef>
                <a:spcPts val="360"/>
              </a:spcBef>
              <a:spcAft>
                <a:spcPts val="0"/>
              </a:spcAft>
              <a:buClr>
                <a:schemeClr val="dk1"/>
              </a:buClr>
              <a:buSzPts val="1800"/>
              <a:buNone/>
              <a:defRPr/>
            </a:lvl8pPr>
            <a:lvl9pPr marL="4114800" lvl="8" indent="-228600" algn="l">
              <a:lnSpc>
                <a:spcPct val="100000"/>
              </a:lnSpc>
              <a:spcBef>
                <a:spcPts val="360"/>
              </a:spcBef>
              <a:spcAft>
                <a:spcPts val="0"/>
              </a:spcAft>
              <a:buClr>
                <a:schemeClr val="dk1"/>
              </a:buClr>
              <a:buSzPts val="1800"/>
              <a:buNone/>
              <a:defRPr/>
            </a:lvl9pPr>
          </a:lstStyle>
          <a:p>
            <a:endParaRPr/>
          </a:p>
        </p:txBody>
      </p:sp>
      <p:sp>
        <p:nvSpPr>
          <p:cNvPr id="140" name="Google Shape;140;g12191330294_1_174"/>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12191330294_1_174"/>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2191330294_1_174"/>
          <p:cNvSpPr txBox="1">
            <a:spLocks noGrp="1"/>
          </p:cNvSpPr>
          <p:nvPr>
            <p:ph type="sldNum" idx="12"/>
          </p:nvPr>
        </p:nvSpPr>
        <p:spPr>
          <a:xfrm>
            <a:off x="8737600" y="6356351"/>
            <a:ext cx="2844900" cy="3693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143"/>
        <p:cNvGrpSpPr/>
        <p:nvPr/>
      </p:nvGrpSpPr>
      <p:grpSpPr>
        <a:xfrm>
          <a:off x="0" y="0"/>
          <a:ext cx="0" cy="0"/>
          <a:chOff x="0" y="0"/>
          <a:chExt cx="0" cy="0"/>
        </a:xfrm>
      </p:grpSpPr>
      <p:sp>
        <p:nvSpPr>
          <p:cNvPr id="144" name="Google Shape;144;g12191330294_1_2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12191330294_1_262"/>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228600" algn="l">
              <a:lnSpc>
                <a:spcPct val="100000"/>
              </a:lnSpc>
              <a:spcBef>
                <a:spcPts val="360"/>
              </a:spcBef>
              <a:spcAft>
                <a:spcPts val="0"/>
              </a:spcAft>
              <a:buClr>
                <a:schemeClr val="dk1"/>
              </a:buClr>
              <a:buSzPts val="1800"/>
              <a:buNone/>
              <a:defRPr/>
            </a:lvl2pPr>
            <a:lvl3pPr marL="1371600" lvl="2" indent="-228600" algn="l">
              <a:lnSpc>
                <a:spcPct val="100000"/>
              </a:lnSpc>
              <a:spcBef>
                <a:spcPts val="360"/>
              </a:spcBef>
              <a:spcAft>
                <a:spcPts val="0"/>
              </a:spcAft>
              <a:buClr>
                <a:schemeClr val="dk1"/>
              </a:buClr>
              <a:buSzPts val="1800"/>
              <a:buNone/>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228600" algn="l">
              <a:lnSpc>
                <a:spcPct val="100000"/>
              </a:lnSpc>
              <a:spcBef>
                <a:spcPts val="360"/>
              </a:spcBef>
              <a:spcAft>
                <a:spcPts val="0"/>
              </a:spcAft>
              <a:buClr>
                <a:schemeClr val="dk1"/>
              </a:buClr>
              <a:buSzPts val="1800"/>
              <a:buNone/>
              <a:defRPr/>
            </a:lvl6pPr>
            <a:lvl7pPr marL="3200400" lvl="6" indent="-228600" algn="l">
              <a:lnSpc>
                <a:spcPct val="100000"/>
              </a:lnSpc>
              <a:spcBef>
                <a:spcPts val="360"/>
              </a:spcBef>
              <a:spcAft>
                <a:spcPts val="0"/>
              </a:spcAft>
              <a:buClr>
                <a:schemeClr val="dk1"/>
              </a:buClr>
              <a:buSzPts val="1800"/>
              <a:buNone/>
              <a:defRPr/>
            </a:lvl7pPr>
            <a:lvl8pPr marL="3657600" lvl="7" indent="-228600" algn="l">
              <a:lnSpc>
                <a:spcPct val="100000"/>
              </a:lnSpc>
              <a:spcBef>
                <a:spcPts val="360"/>
              </a:spcBef>
              <a:spcAft>
                <a:spcPts val="0"/>
              </a:spcAft>
              <a:buClr>
                <a:schemeClr val="dk1"/>
              </a:buClr>
              <a:buSzPts val="1800"/>
              <a:buNone/>
              <a:defRPr/>
            </a:lvl8pPr>
            <a:lvl9pPr marL="4114800" lvl="8" indent="-228600" algn="l">
              <a:lnSpc>
                <a:spcPct val="100000"/>
              </a:lnSpc>
              <a:spcBef>
                <a:spcPts val="360"/>
              </a:spcBef>
              <a:spcAft>
                <a:spcPts val="0"/>
              </a:spcAft>
              <a:buClr>
                <a:schemeClr val="dk1"/>
              </a:buClr>
              <a:buSzPts val="1800"/>
              <a:buNone/>
              <a:defRPr/>
            </a:lvl9pPr>
          </a:lstStyle>
          <a:p>
            <a:endParaRPr/>
          </a:p>
        </p:txBody>
      </p:sp>
      <p:sp>
        <p:nvSpPr>
          <p:cNvPr id="146" name="Google Shape;146;g12191330294_1_262"/>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2191330294_1_262"/>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12191330294_1_262"/>
          <p:cNvSpPr txBox="1">
            <a:spLocks noGrp="1"/>
          </p:cNvSpPr>
          <p:nvPr>
            <p:ph type="sldNum" idx="12"/>
          </p:nvPr>
        </p:nvSpPr>
        <p:spPr>
          <a:xfrm>
            <a:off x="8737600" y="6356351"/>
            <a:ext cx="2844900" cy="3693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1"/>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09600" y="274320"/>
            <a:ext cx="10972800" cy="10974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5"/>
          <p:cNvSpPr txBox="1">
            <a:spLocks noGrp="1"/>
          </p:cNvSpPr>
          <p:nvPr>
            <p:ph type="body" idx="1"/>
          </p:nvPr>
        </p:nvSpPr>
        <p:spPr>
          <a:xfrm>
            <a:off x="609600" y="1577340"/>
            <a:ext cx="10972800" cy="45264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0" name="Google Shape;100;p5"/>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5"/>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5"/>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
          <p:cNvSpPr/>
          <p:nvPr/>
        </p:nvSpPr>
        <p:spPr>
          <a:xfrm>
            <a:off x="-2" y="2186184"/>
            <a:ext cx="12190413" cy="4671815"/>
          </a:xfrm>
          <a:custGeom>
            <a:avLst/>
            <a:gdLst/>
            <a:ahLst/>
            <a:cxnLst/>
            <a:rect l="l" t="t" r="r" b="b"/>
            <a:pathLst>
              <a:path w="12192000" h="4078604" extrusionOk="0">
                <a:moveTo>
                  <a:pt x="0" y="4078224"/>
                </a:moveTo>
                <a:lnTo>
                  <a:pt x="12192000" y="4078224"/>
                </a:lnTo>
                <a:lnTo>
                  <a:pt x="12192000" y="0"/>
                </a:lnTo>
                <a:lnTo>
                  <a:pt x="0" y="0"/>
                </a:lnTo>
                <a:lnTo>
                  <a:pt x="0" y="4078224"/>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27"/>
              <a:buFont typeface="Calibri"/>
              <a:buNone/>
            </a:pPr>
            <a:endParaRPr sz="1227" b="0" i="0" u="none" strike="noStrike" cap="none">
              <a:solidFill>
                <a:srgbClr val="000000"/>
              </a:solidFill>
              <a:latin typeface="Calibri"/>
              <a:ea typeface="Calibri"/>
              <a:cs typeface="Calibri"/>
              <a:sym typeface="Calibri"/>
            </a:endParaRPr>
          </a:p>
        </p:txBody>
      </p:sp>
      <p:sp>
        <p:nvSpPr>
          <p:cNvPr id="155" name="Google Shape;155;p1"/>
          <p:cNvSpPr/>
          <p:nvPr/>
        </p:nvSpPr>
        <p:spPr>
          <a:xfrm>
            <a:off x="1" y="0"/>
            <a:ext cx="12190412" cy="2233897"/>
          </a:xfrm>
          <a:custGeom>
            <a:avLst/>
            <a:gdLst/>
            <a:ahLst/>
            <a:cxnLst/>
            <a:rect l="l" t="t" r="r" b="b"/>
            <a:pathLst>
              <a:path w="12192000" h="2780030" extrusionOk="0">
                <a:moveTo>
                  <a:pt x="12192000" y="0"/>
                </a:moveTo>
                <a:lnTo>
                  <a:pt x="0" y="0"/>
                </a:lnTo>
                <a:lnTo>
                  <a:pt x="0" y="2779776"/>
                </a:lnTo>
                <a:lnTo>
                  <a:pt x="12192000" y="2779776"/>
                </a:lnTo>
                <a:lnTo>
                  <a:pt x="121920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27"/>
              <a:buFont typeface="Calibri"/>
              <a:buNone/>
            </a:pPr>
            <a:endParaRPr sz="1227" b="0" i="0" u="none" strike="noStrike" cap="none">
              <a:solidFill>
                <a:srgbClr val="000000"/>
              </a:solidFill>
              <a:latin typeface="Calibri"/>
              <a:ea typeface="Calibri"/>
              <a:cs typeface="Calibri"/>
              <a:sym typeface="Calibri"/>
            </a:endParaRPr>
          </a:p>
        </p:txBody>
      </p:sp>
      <p:pic>
        <p:nvPicPr>
          <p:cNvPr id="156" name="Google Shape;156;p1"/>
          <p:cNvPicPr preferRelativeResize="0"/>
          <p:nvPr/>
        </p:nvPicPr>
        <p:blipFill rotWithShape="1">
          <a:blip r:embed="rId3">
            <a:alphaModFix/>
          </a:blip>
          <a:srcRect/>
          <a:stretch/>
        </p:blipFill>
        <p:spPr>
          <a:xfrm>
            <a:off x="1" y="0"/>
            <a:ext cx="4205691" cy="2242264"/>
          </a:xfrm>
          <a:prstGeom prst="rect">
            <a:avLst/>
          </a:prstGeom>
          <a:noFill/>
          <a:ln>
            <a:noFill/>
          </a:ln>
        </p:spPr>
      </p:pic>
      <p:sp>
        <p:nvSpPr>
          <p:cNvPr id="157" name="Google Shape;157;p1"/>
          <p:cNvSpPr txBox="1"/>
          <p:nvPr/>
        </p:nvSpPr>
        <p:spPr>
          <a:xfrm>
            <a:off x="325125" y="3283750"/>
            <a:ext cx="11642700" cy="2949300"/>
          </a:xfrm>
          <a:prstGeom prst="rect">
            <a:avLst/>
          </a:prstGeom>
          <a:noFill/>
          <a:ln>
            <a:noFill/>
          </a:ln>
        </p:spPr>
        <p:txBody>
          <a:bodyPr spcFirstLastPara="1" wrap="square" lIns="0" tIns="8225" rIns="0" bIns="0" anchor="t" anchorCtr="0">
            <a:spAutoFit/>
          </a:bodyPr>
          <a:lstStyle/>
          <a:p>
            <a:pPr marL="763711" marR="3462" lvl="0" indent="-755486" algn="ctr" rtl="0">
              <a:lnSpc>
                <a:spcPct val="100000"/>
              </a:lnSpc>
              <a:spcBef>
                <a:spcPts val="0"/>
              </a:spcBef>
              <a:spcAft>
                <a:spcPts val="0"/>
              </a:spcAft>
              <a:buClr>
                <a:schemeClr val="dk1"/>
              </a:buClr>
              <a:buSzPts val="1636"/>
              <a:buFont typeface="Calibri"/>
              <a:buNone/>
            </a:pPr>
            <a:endParaRPr sz="1636" b="0" i="0" u="none" strike="noStrike" cap="none">
              <a:solidFill>
                <a:srgbClr val="FFFFFF"/>
              </a:solidFill>
              <a:latin typeface="Calibri"/>
              <a:ea typeface="Calibri"/>
              <a:cs typeface="Calibri"/>
              <a:sym typeface="Calibri"/>
            </a:endParaRPr>
          </a:p>
          <a:p>
            <a:pPr marL="763711" marR="3462" lvl="0" indent="-755486" algn="ctr" rtl="0">
              <a:lnSpc>
                <a:spcPct val="100000"/>
              </a:lnSpc>
              <a:spcBef>
                <a:spcPts val="65"/>
              </a:spcBef>
              <a:spcAft>
                <a:spcPts val="0"/>
              </a:spcAft>
              <a:buClr>
                <a:schemeClr val="dk1"/>
              </a:buClr>
              <a:buSzPts val="1636"/>
              <a:buFont typeface="Calibri"/>
              <a:buNone/>
            </a:pPr>
            <a:endParaRPr sz="1636" b="0" i="0" u="none" strike="noStrike" cap="none">
              <a:solidFill>
                <a:srgbClr val="FFFFFF"/>
              </a:solidFill>
              <a:latin typeface="Calibri"/>
              <a:ea typeface="Calibri"/>
              <a:cs typeface="Calibri"/>
              <a:sym typeface="Calibri"/>
            </a:endParaRPr>
          </a:p>
          <a:p>
            <a:pPr marL="763711" marR="3462" lvl="0" indent="-755486" algn="ctr" rtl="0">
              <a:lnSpc>
                <a:spcPct val="100000"/>
              </a:lnSpc>
              <a:spcBef>
                <a:spcPts val="65"/>
              </a:spcBef>
              <a:spcAft>
                <a:spcPts val="0"/>
              </a:spcAft>
              <a:buClr>
                <a:schemeClr val="dk1"/>
              </a:buClr>
              <a:buSzPts val="1636"/>
              <a:buFont typeface="Calibri"/>
              <a:buNone/>
            </a:pPr>
            <a:endParaRPr sz="1636" b="0" i="0" u="none" strike="noStrike" cap="none">
              <a:solidFill>
                <a:srgbClr val="FFFFFF"/>
              </a:solidFill>
              <a:latin typeface="Calibri"/>
              <a:ea typeface="Calibri"/>
              <a:cs typeface="Calibri"/>
              <a:sym typeface="Calibri"/>
            </a:endParaRPr>
          </a:p>
          <a:p>
            <a:pPr marL="763711" marR="3462" lvl="0" indent="-755486" algn="ctr" rtl="0">
              <a:lnSpc>
                <a:spcPct val="100000"/>
              </a:lnSpc>
              <a:spcBef>
                <a:spcPts val="65"/>
              </a:spcBef>
              <a:spcAft>
                <a:spcPts val="0"/>
              </a:spcAft>
              <a:buClr>
                <a:schemeClr val="dk1"/>
              </a:buClr>
              <a:buSzPts val="1636"/>
              <a:buFont typeface="Calibri"/>
              <a:buNone/>
            </a:pPr>
            <a:endParaRPr sz="1636"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MSDE, Division of Early Intervention &amp; Special Education Services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September 15, 2022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Marcella Franczkowski, Assistant State Superintendent</a:t>
            </a:r>
            <a:endParaRPr sz="2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Alicia Palmer, Section Chief </a:t>
            </a:r>
            <a:endParaRPr sz="2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Jamalden Gowans, Fiscal Liaison </a:t>
            </a:r>
            <a:endParaRPr sz="1400" b="0" i="0" u="none" strike="noStrike" cap="none">
              <a:solidFill>
                <a:srgbClr val="000000"/>
              </a:solidFill>
              <a:latin typeface="Arial"/>
              <a:ea typeface="Arial"/>
              <a:cs typeface="Arial"/>
              <a:sym typeface="Arial"/>
            </a:endParaRPr>
          </a:p>
        </p:txBody>
      </p:sp>
      <p:sp>
        <p:nvSpPr>
          <p:cNvPr id="158" name="Google Shape;158;p1"/>
          <p:cNvSpPr txBox="1">
            <a:spLocks noGrp="1"/>
          </p:cNvSpPr>
          <p:nvPr>
            <p:ph type="ctrTitle"/>
          </p:nvPr>
        </p:nvSpPr>
        <p:spPr>
          <a:xfrm>
            <a:off x="325120" y="2381839"/>
            <a:ext cx="11419800" cy="1227300"/>
          </a:xfrm>
          <a:prstGeom prst="rect">
            <a:avLst/>
          </a:prstGeom>
          <a:noFill/>
          <a:ln>
            <a:noFill/>
          </a:ln>
        </p:spPr>
        <p:txBody>
          <a:bodyPr spcFirstLastPara="1" wrap="square" lIns="0" tIns="8225" rIns="0" bIns="0" anchor="t" anchorCtr="0">
            <a:spAutoFit/>
          </a:bodyPr>
          <a:lstStyle/>
          <a:p>
            <a:pPr marL="0" lvl="0" indent="0" algn="ctr" rtl="0">
              <a:lnSpc>
                <a:spcPct val="90000"/>
              </a:lnSpc>
              <a:spcBef>
                <a:spcPts val="0"/>
              </a:spcBef>
              <a:spcAft>
                <a:spcPts val="0"/>
              </a:spcAft>
              <a:buClr>
                <a:schemeClr val="lt1"/>
              </a:buClr>
              <a:buSzPts val="3600"/>
              <a:buFont typeface="Calibri"/>
              <a:buNone/>
            </a:pPr>
            <a:r>
              <a:rPr lang="en-US" sz="4400"/>
              <a:t>Home Visiting Grants Program</a:t>
            </a:r>
            <a:endParaRPr sz="4400"/>
          </a:p>
          <a:p>
            <a:pPr marL="0" lvl="0" indent="0" algn="ctr" rtl="0">
              <a:lnSpc>
                <a:spcPct val="90000"/>
              </a:lnSpc>
              <a:spcBef>
                <a:spcPts val="0"/>
              </a:spcBef>
              <a:spcAft>
                <a:spcPts val="0"/>
              </a:spcAft>
              <a:buClr>
                <a:schemeClr val="lt1"/>
              </a:buClr>
              <a:buSzPts val="3600"/>
              <a:buFont typeface="Calibri"/>
              <a:buNone/>
            </a:pPr>
            <a:r>
              <a:rPr lang="en-US" sz="4400"/>
              <a:t> SFY 2023 Process and Procedure Updates</a:t>
            </a:r>
            <a:endParaRPr sz="4400"/>
          </a:p>
        </p:txBody>
      </p:sp>
      <p:pic>
        <p:nvPicPr>
          <p:cNvPr id="159" name="Google Shape;159;p1" descr="Logo&#10;&#10;Description automatically generated"/>
          <p:cNvPicPr preferRelativeResize="0"/>
          <p:nvPr/>
        </p:nvPicPr>
        <p:blipFill rotWithShape="1">
          <a:blip r:embed="rId4">
            <a:alphaModFix/>
          </a:blip>
          <a:srcRect/>
          <a:stretch/>
        </p:blipFill>
        <p:spPr>
          <a:xfrm>
            <a:off x="4405225" y="131650"/>
            <a:ext cx="3628351" cy="1838756"/>
          </a:xfrm>
          <a:prstGeom prst="rect">
            <a:avLst/>
          </a:prstGeom>
          <a:noFill/>
          <a:ln>
            <a:noFill/>
          </a:ln>
        </p:spPr>
      </p:pic>
      <p:pic>
        <p:nvPicPr>
          <p:cNvPr id="160" name="Google Shape;160;p1"/>
          <p:cNvPicPr preferRelativeResize="0"/>
          <p:nvPr/>
        </p:nvPicPr>
        <p:blipFill rotWithShape="1">
          <a:blip r:embed="rId5">
            <a:alphaModFix/>
          </a:blip>
          <a:srcRect l="1690" b="17238"/>
          <a:stretch/>
        </p:blipFill>
        <p:spPr>
          <a:xfrm>
            <a:off x="8194948" y="0"/>
            <a:ext cx="3995452" cy="2242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551c7a7355_0_69"/>
          <p:cNvSpPr/>
          <p:nvPr/>
        </p:nvSpPr>
        <p:spPr>
          <a:xfrm>
            <a:off x="0" y="0"/>
            <a:ext cx="10287000" cy="1039494"/>
          </a:xfrm>
          <a:custGeom>
            <a:avLst/>
            <a:gdLst/>
            <a:ahLst/>
            <a:cxnLst/>
            <a:rect l="l" t="t" r="r" b="b"/>
            <a:pathLst>
              <a:path w="10287000" h="1039494" extrusionOk="0">
                <a:moveTo>
                  <a:pt x="8916543" y="0"/>
                </a:moveTo>
                <a:lnTo>
                  <a:pt x="0" y="0"/>
                </a:lnTo>
                <a:lnTo>
                  <a:pt x="0" y="1039368"/>
                </a:lnTo>
                <a:lnTo>
                  <a:pt x="10287000" y="1039368"/>
                </a:lnTo>
                <a:lnTo>
                  <a:pt x="8916543"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 name="Google Shape;287;g1551c7a7355_0_69"/>
          <p:cNvSpPr/>
          <p:nvPr/>
        </p:nvSpPr>
        <p:spPr>
          <a:xfrm>
            <a:off x="0" y="6516623"/>
            <a:ext cx="12192000" cy="341629"/>
          </a:xfrm>
          <a:custGeom>
            <a:avLst/>
            <a:gdLst/>
            <a:ahLst/>
            <a:cxnLst/>
            <a:rect l="l" t="t" r="r" b="b"/>
            <a:pathLst>
              <a:path w="12192000" h="341629" extrusionOk="0">
                <a:moveTo>
                  <a:pt x="12192000" y="0"/>
                </a:moveTo>
                <a:lnTo>
                  <a:pt x="0" y="0"/>
                </a:lnTo>
                <a:lnTo>
                  <a:pt x="0" y="341375"/>
                </a:lnTo>
                <a:lnTo>
                  <a:pt x="12192000" y="341375"/>
                </a:lnTo>
                <a:lnTo>
                  <a:pt x="12192000"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88" name="Google Shape;288;g1551c7a7355_0_69"/>
          <p:cNvPicPr preferRelativeResize="0"/>
          <p:nvPr/>
        </p:nvPicPr>
        <p:blipFill rotWithShape="1">
          <a:blip r:embed="rId3">
            <a:alphaModFix/>
          </a:blip>
          <a:srcRect/>
          <a:stretch/>
        </p:blipFill>
        <p:spPr>
          <a:xfrm>
            <a:off x="10217067" y="82289"/>
            <a:ext cx="1706271" cy="864671"/>
          </a:xfrm>
          <a:prstGeom prst="rect">
            <a:avLst/>
          </a:prstGeom>
          <a:noFill/>
          <a:ln>
            <a:noFill/>
          </a:ln>
        </p:spPr>
      </p:pic>
      <p:sp>
        <p:nvSpPr>
          <p:cNvPr id="289" name="Google Shape;289;g1551c7a7355_0_69"/>
          <p:cNvSpPr txBox="1"/>
          <p:nvPr/>
        </p:nvSpPr>
        <p:spPr>
          <a:xfrm>
            <a:off x="286150" y="2664250"/>
            <a:ext cx="11603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290" name="Google Shape;290;g1551c7a7355_0_69"/>
          <p:cNvSpPr txBox="1">
            <a:spLocks noGrp="1"/>
          </p:cNvSpPr>
          <p:nvPr>
            <p:ph type="title"/>
          </p:nvPr>
        </p:nvSpPr>
        <p:spPr>
          <a:xfrm>
            <a:off x="239000" y="214145"/>
            <a:ext cx="10972800" cy="615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4000">
                <a:solidFill>
                  <a:schemeClr val="lt1"/>
                </a:solidFill>
              </a:rPr>
              <a:t>Fiscal Contacts</a:t>
            </a:r>
            <a:endParaRPr sz="4000">
              <a:solidFill>
                <a:schemeClr val="lt1"/>
              </a:solidFill>
            </a:endParaRPr>
          </a:p>
        </p:txBody>
      </p:sp>
      <p:sp>
        <p:nvSpPr>
          <p:cNvPr id="291" name="Google Shape;291;g1551c7a7355_0_69"/>
          <p:cNvSpPr txBox="1">
            <a:spLocks noGrp="1"/>
          </p:cNvSpPr>
          <p:nvPr>
            <p:ph type="body" idx="2"/>
          </p:nvPr>
        </p:nvSpPr>
        <p:spPr>
          <a:xfrm>
            <a:off x="6187000" y="1154501"/>
            <a:ext cx="5395200" cy="51258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100" b="1"/>
              <a:t>FISCAL CONTACT</a:t>
            </a:r>
            <a:endParaRPr sz="2100" b="1"/>
          </a:p>
          <a:p>
            <a:pPr marL="0" lvl="0" indent="0" algn="l" rtl="0">
              <a:spcBef>
                <a:spcPts val="0"/>
              </a:spcBef>
              <a:spcAft>
                <a:spcPts val="0"/>
              </a:spcAft>
              <a:buNone/>
            </a:pPr>
            <a:r>
              <a:rPr lang="en-US" sz="1300" b="1"/>
              <a:t>Region 1 (Allegany, Frederick, Garrett, Washington): </a:t>
            </a:r>
            <a:endParaRPr sz="1300" b="1"/>
          </a:p>
          <a:p>
            <a:pPr marL="0" lvl="0" indent="0" algn="l" rtl="0">
              <a:spcBef>
                <a:spcPts val="0"/>
              </a:spcBef>
              <a:spcAft>
                <a:spcPts val="0"/>
              </a:spcAft>
              <a:buNone/>
            </a:pPr>
            <a:r>
              <a:rPr lang="en-US" sz="1300" b="1"/>
              <a:t>Jacqueline Woodruff  </a:t>
            </a:r>
            <a:endParaRPr sz="1300" b="1"/>
          </a:p>
          <a:p>
            <a:pPr marL="0" lvl="0" indent="0" algn="l" rtl="0">
              <a:spcBef>
                <a:spcPts val="0"/>
              </a:spcBef>
              <a:spcAft>
                <a:spcPts val="0"/>
              </a:spcAft>
              <a:buNone/>
            </a:pPr>
            <a:r>
              <a:rPr lang="en-US" sz="1300"/>
              <a:t>(410) 767-0246 </a:t>
            </a:r>
            <a:endParaRPr sz="1300"/>
          </a:p>
          <a:p>
            <a:pPr marL="0" lvl="0" indent="0" algn="l" rtl="0">
              <a:spcBef>
                <a:spcPts val="0"/>
              </a:spcBef>
              <a:spcAft>
                <a:spcPts val="0"/>
              </a:spcAft>
              <a:buNone/>
            </a:pPr>
            <a:r>
              <a:rPr lang="en-US" sz="1300"/>
              <a:t> </a:t>
            </a:r>
            <a:r>
              <a:rPr lang="en-US" sz="1300">
                <a:solidFill>
                  <a:schemeClr val="dk1"/>
                </a:solidFill>
              </a:rPr>
              <a:t>jacqueline.woodruff@maryland.gov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b="1"/>
              <a:t>Region 2 (Howard, Montgomery, Prince George’s): </a:t>
            </a:r>
            <a:endParaRPr sz="1300" b="1"/>
          </a:p>
          <a:p>
            <a:pPr marL="0" lvl="0" indent="0" algn="l" rtl="0">
              <a:spcBef>
                <a:spcPts val="0"/>
              </a:spcBef>
              <a:spcAft>
                <a:spcPts val="0"/>
              </a:spcAft>
              <a:buNone/>
            </a:pPr>
            <a:r>
              <a:rPr lang="en-US" sz="1300" b="1"/>
              <a:t>Jamalden Gowans </a:t>
            </a:r>
            <a:endParaRPr sz="1300" b="1"/>
          </a:p>
          <a:p>
            <a:pPr marL="0" lvl="0" indent="0" algn="l" rtl="0">
              <a:spcBef>
                <a:spcPts val="0"/>
              </a:spcBef>
              <a:spcAft>
                <a:spcPts val="0"/>
              </a:spcAft>
              <a:buNone/>
            </a:pPr>
            <a:r>
              <a:rPr lang="en-US" sz="1300"/>
              <a:t>(410) 767-0262 </a:t>
            </a:r>
            <a:endParaRPr sz="1300"/>
          </a:p>
          <a:p>
            <a:pPr marL="0" lvl="0" indent="0" algn="l" rtl="0">
              <a:spcBef>
                <a:spcPts val="0"/>
              </a:spcBef>
              <a:spcAft>
                <a:spcPts val="0"/>
              </a:spcAft>
              <a:buNone/>
            </a:pPr>
            <a:r>
              <a:rPr lang="en-US" sz="1300"/>
              <a:t>jamalden.gowans@maryland.gov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b="1"/>
              <a:t>Region 3 (Baltimore City, Baltimore County): </a:t>
            </a:r>
            <a:endParaRPr sz="1300" b="1"/>
          </a:p>
          <a:p>
            <a:pPr marL="0" lvl="0" indent="0" algn="l" rtl="0">
              <a:spcBef>
                <a:spcPts val="0"/>
              </a:spcBef>
              <a:spcAft>
                <a:spcPts val="0"/>
              </a:spcAft>
              <a:buNone/>
            </a:pPr>
            <a:r>
              <a:rPr lang="en-US" sz="1300" b="1"/>
              <a:t>Jamalden Gowans </a:t>
            </a:r>
            <a:endParaRPr sz="1300" b="1"/>
          </a:p>
          <a:p>
            <a:pPr marL="0" lvl="0" indent="0" algn="l" rtl="0">
              <a:spcBef>
                <a:spcPts val="0"/>
              </a:spcBef>
              <a:spcAft>
                <a:spcPts val="0"/>
              </a:spcAft>
              <a:buNone/>
            </a:pPr>
            <a:r>
              <a:rPr lang="en-US" sz="1300"/>
              <a:t>(410) 767-0262 </a:t>
            </a:r>
            <a:endParaRPr sz="1300"/>
          </a:p>
          <a:p>
            <a:pPr marL="0" lvl="0" indent="0" algn="l" rtl="0">
              <a:spcBef>
                <a:spcPts val="0"/>
              </a:spcBef>
              <a:spcAft>
                <a:spcPts val="0"/>
              </a:spcAft>
              <a:buClr>
                <a:schemeClr val="dk1"/>
              </a:buClr>
              <a:buSzPts val="1100"/>
              <a:buFont typeface="Arial"/>
              <a:buNone/>
            </a:pPr>
            <a:r>
              <a:rPr lang="en-US" sz="1300">
                <a:solidFill>
                  <a:schemeClr val="dk1"/>
                </a:solidFill>
              </a:rPr>
              <a:t>jamalden.gowans@maryland.gov</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b="1"/>
              <a:t>Region 4 (Calvert, Charles): </a:t>
            </a:r>
            <a:endParaRPr sz="1300" b="1"/>
          </a:p>
          <a:p>
            <a:pPr marL="0" lvl="0" indent="0" algn="l" rtl="0">
              <a:spcBef>
                <a:spcPts val="0"/>
              </a:spcBef>
              <a:spcAft>
                <a:spcPts val="0"/>
              </a:spcAft>
              <a:buNone/>
            </a:pPr>
            <a:r>
              <a:rPr lang="en-US" sz="1300" b="1"/>
              <a:t>Jacqueline Woodruff </a:t>
            </a:r>
            <a:endParaRPr sz="1300" b="1"/>
          </a:p>
          <a:p>
            <a:pPr marL="0" lvl="0" indent="0" algn="l" rtl="0">
              <a:spcBef>
                <a:spcPts val="0"/>
              </a:spcBef>
              <a:spcAft>
                <a:spcPts val="0"/>
              </a:spcAft>
              <a:buNone/>
            </a:pPr>
            <a:r>
              <a:rPr lang="en-US" sz="1300"/>
              <a:t> (410) 767-7512 </a:t>
            </a:r>
            <a:endParaRPr sz="1300"/>
          </a:p>
          <a:p>
            <a:pPr marL="0" lvl="0" indent="0" algn="l" rtl="0">
              <a:spcBef>
                <a:spcPts val="0"/>
              </a:spcBef>
              <a:spcAft>
                <a:spcPts val="0"/>
              </a:spcAft>
              <a:buNone/>
            </a:pPr>
            <a:r>
              <a:rPr lang="en-US" sz="1300"/>
              <a:t>jacqueline.woodruff@maryland.gov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b="1"/>
              <a:t>Region 5 (Caroline, Dorchester, Kent, Queen Anne’s, Somerset, Wicomico): </a:t>
            </a:r>
            <a:endParaRPr sz="1300" b="1"/>
          </a:p>
          <a:p>
            <a:pPr marL="0" lvl="0" indent="0" algn="l" rtl="0">
              <a:spcBef>
                <a:spcPts val="0"/>
              </a:spcBef>
              <a:spcAft>
                <a:spcPts val="0"/>
              </a:spcAft>
              <a:buNone/>
            </a:pPr>
            <a:r>
              <a:rPr lang="en-US" sz="1300" b="1"/>
              <a:t>Steven Gorschboth </a:t>
            </a:r>
            <a:endParaRPr sz="1300" b="1"/>
          </a:p>
          <a:p>
            <a:pPr marL="0" lvl="0" indent="0" algn="l" rtl="0">
              <a:spcBef>
                <a:spcPts val="0"/>
              </a:spcBef>
              <a:spcAft>
                <a:spcPts val="0"/>
              </a:spcAft>
              <a:buNone/>
            </a:pPr>
            <a:r>
              <a:rPr lang="en-US" sz="1300"/>
              <a:t>(410) 767-0246</a:t>
            </a:r>
            <a:endParaRPr sz="1300"/>
          </a:p>
          <a:p>
            <a:pPr marL="0" lvl="0" indent="0" algn="l" rtl="0">
              <a:spcBef>
                <a:spcPts val="0"/>
              </a:spcBef>
              <a:spcAft>
                <a:spcPts val="0"/>
              </a:spcAft>
              <a:buNone/>
            </a:pPr>
            <a:r>
              <a:rPr lang="en-US" sz="1300"/>
              <a:t>steven.gorschboth@maryland.gov</a:t>
            </a:r>
            <a:endParaRPr sz="1300"/>
          </a:p>
        </p:txBody>
      </p:sp>
      <p:pic>
        <p:nvPicPr>
          <p:cNvPr id="292" name="Google Shape;292;g1551c7a7355_0_69"/>
          <p:cNvPicPr preferRelativeResize="0"/>
          <p:nvPr/>
        </p:nvPicPr>
        <p:blipFill>
          <a:blip r:embed="rId4">
            <a:alphaModFix/>
          </a:blip>
          <a:stretch>
            <a:fillRect/>
          </a:stretch>
        </p:blipFill>
        <p:spPr>
          <a:xfrm>
            <a:off x="239000" y="1816850"/>
            <a:ext cx="5804477" cy="3009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54fcda5248_0_0"/>
          <p:cNvSpPr/>
          <p:nvPr/>
        </p:nvSpPr>
        <p:spPr>
          <a:xfrm>
            <a:off x="0" y="0"/>
            <a:ext cx="10287000" cy="1039494"/>
          </a:xfrm>
          <a:custGeom>
            <a:avLst/>
            <a:gdLst/>
            <a:ahLst/>
            <a:cxnLst/>
            <a:rect l="l" t="t" r="r" b="b"/>
            <a:pathLst>
              <a:path w="10287000" h="1039494" extrusionOk="0">
                <a:moveTo>
                  <a:pt x="8916543" y="0"/>
                </a:moveTo>
                <a:lnTo>
                  <a:pt x="0" y="0"/>
                </a:lnTo>
                <a:lnTo>
                  <a:pt x="0" y="1039368"/>
                </a:lnTo>
                <a:lnTo>
                  <a:pt x="10287000" y="1039368"/>
                </a:lnTo>
                <a:lnTo>
                  <a:pt x="8916543"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6" name="Google Shape;166;g154fcda5248_0_0"/>
          <p:cNvSpPr/>
          <p:nvPr/>
        </p:nvSpPr>
        <p:spPr>
          <a:xfrm>
            <a:off x="0" y="6516623"/>
            <a:ext cx="12192000" cy="341629"/>
          </a:xfrm>
          <a:custGeom>
            <a:avLst/>
            <a:gdLst/>
            <a:ahLst/>
            <a:cxnLst/>
            <a:rect l="l" t="t" r="r" b="b"/>
            <a:pathLst>
              <a:path w="12192000" h="341629" extrusionOk="0">
                <a:moveTo>
                  <a:pt x="12192000" y="0"/>
                </a:moveTo>
                <a:lnTo>
                  <a:pt x="0" y="0"/>
                </a:lnTo>
                <a:lnTo>
                  <a:pt x="0" y="341375"/>
                </a:lnTo>
                <a:lnTo>
                  <a:pt x="12192000" y="341375"/>
                </a:lnTo>
                <a:lnTo>
                  <a:pt x="12192000"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7" name="Google Shape;167;g154fcda5248_0_0"/>
          <p:cNvPicPr preferRelativeResize="0"/>
          <p:nvPr/>
        </p:nvPicPr>
        <p:blipFill rotWithShape="1">
          <a:blip r:embed="rId3">
            <a:alphaModFix/>
          </a:blip>
          <a:srcRect/>
          <a:stretch/>
        </p:blipFill>
        <p:spPr>
          <a:xfrm>
            <a:off x="10217067" y="82289"/>
            <a:ext cx="1706271" cy="864671"/>
          </a:xfrm>
          <a:prstGeom prst="rect">
            <a:avLst/>
          </a:prstGeom>
          <a:noFill/>
          <a:ln>
            <a:noFill/>
          </a:ln>
        </p:spPr>
      </p:pic>
      <p:sp>
        <p:nvSpPr>
          <p:cNvPr id="168" name="Google Shape;168;g154fcda5248_0_0"/>
          <p:cNvSpPr txBox="1">
            <a:spLocks noGrp="1"/>
          </p:cNvSpPr>
          <p:nvPr>
            <p:ph type="title" idx="4294967295"/>
          </p:nvPr>
        </p:nvSpPr>
        <p:spPr>
          <a:xfrm>
            <a:off x="609600" y="274320"/>
            <a:ext cx="10972800" cy="4773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dk1"/>
              </a:buClr>
              <a:buSzPts val="4400"/>
              <a:buFont typeface="Calibri"/>
              <a:buNone/>
            </a:pPr>
            <a:r>
              <a:rPr lang="en-US" sz="3100">
                <a:solidFill>
                  <a:schemeClr val="lt2"/>
                </a:solidFill>
              </a:rPr>
              <a:t>Increased Oversight and Accountability</a:t>
            </a:r>
            <a:endParaRPr sz="500"/>
          </a:p>
        </p:txBody>
      </p:sp>
      <p:sp>
        <p:nvSpPr>
          <p:cNvPr id="169" name="Google Shape;169;g154fcda5248_0_0"/>
          <p:cNvSpPr txBox="1"/>
          <p:nvPr/>
        </p:nvSpPr>
        <p:spPr>
          <a:xfrm>
            <a:off x="3017604" y="2499416"/>
            <a:ext cx="2647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 name="Google Shape;170;g154fcda5248_0_0"/>
          <p:cNvSpPr txBox="1"/>
          <p:nvPr/>
        </p:nvSpPr>
        <p:spPr>
          <a:xfrm>
            <a:off x="6040993" y="2615602"/>
            <a:ext cx="7739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 name="Google Shape;171;g154fcda5248_0_0"/>
          <p:cNvSpPr txBox="1"/>
          <p:nvPr/>
        </p:nvSpPr>
        <p:spPr>
          <a:xfrm>
            <a:off x="6202253" y="1534783"/>
            <a:ext cx="7860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72" name="Google Shape;172;g154fcda5248_0_0"/>
          <p:cNvGrpSpPr/>
          <p:nvPr/>
        </p:nvGrpSpPr>
        <p:grpSpPr>
          <a:xfrm>
            <a:off x="4390321" y="751624"/>
            <a:ext cx="5652437" cy="5302735"/>
            <a:chOff x="2256567" y="677103"/>
            <a:chExt cx="4036590" cy="3941675"/>
          </a:xfrm>
        </p:grpSpPr>
        <p:sp>
          <p:nvSpPr>
            <p:cNvPr id="173" name="Google Shape;173;g154fcda5248_0_0"/>
            <p:cNvSpPr/>
            <p:nvPr/>
          </p:nvSpPr>
          <p:spPr>
            <a:xfrm rot="-6597333">
              <a:off x="4296826" y="3950027"/>
              <a:ext cx="586303" cy="586303"/>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154fcda5248_0_0"/>
            <p:cNvSpPr/>
            <p:nvPr/>
          </p:nvSpPr>
          <p:spPr>
            <a:xfrm rot="-6599386">
              <a:off x="2318596" y="1407533"/>
              <a:ext cx="440541" cy="440541"/>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154fcda5248_0_0"/>
            <p:cNvSpPr/>
            <p:nvPr/>
          </p:nvSpPr>
          <p:spPr>
            <a:xfrm rot="-6598839">
              <a:off x="2887641" y="2346984"/>
              <a:ext cx="1199287" cy="1199287"/>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154fcda5248_0_0"/>
            <p:cNvSpPr/>
            <p:nvPr/>
          </p:nvSpPr>
          <p:spPr>
            <a:xfrm rot="-6598620">
              <a:off x="4374916" y="913763"/>
              <a:ext cx="1681581" cy="1681581"/>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154fcda5248_0_0"/>
            <p:cNvSpPr/>
            <p:nvPr/>
          </p:nvSpPr>
          <p:spPr>
            <a:xfrm rot="-6597866">
              <a:off x="2661829" y="2208216"/>
              <a:ext cx="629106" cy="629106"/>
            </a:xfrm>
            <a:prstGeom prst="ellipse">
              <a:avLst/>
            </a:prstGeom>
            <a:solidFill>
              <a:srgbClr val="701C7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154fcda5248_0_0"/>
            <p:cNvSpPr/>
            <p:nvPr/>
          </p:nvSpPr>
          <p:spPr>
            <a:xfrm rot="-6597701">
              <a:off x="3267625" y="1113818"/>
              <a:ext cx="274172" cy="274172"/>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9" name="Google Shape;179;g154fcda5248_0_0"/>
          <p:cNvGrpSpPr/>
          <p:nvPr/>
        </p:nvGrpSpPr>
        <p:grpSpPr>
          <a:xfrm>
            <a:off x="6225232" y="1689231"/>
            <a:ext cx="1993747" cy="1915438"/>
            <a:chOff x="3490737" y="1374053"/>
            <a:chExt cx="1423800" cy="1423800"/>
          </a:xfrm>
        </p:grpSpPr>
        <p:sp>
          <p:nvSpPr>
            <p:cNvPr id="180" name="Google Shape;180;g154fcda5248_0_0"/>
            <p:cNvSpPr/>
            <p:nvPr/>
          </p:nvSpPr>
          <p:spPr>
            <a:xfrm>
              <a:off x="3490737" y="1374053"/>
              <a:ext cx="1423800" cy="1423800"/>
            </a:xfrm>
            <a:prstGeom prst="ellipse">
              <a:avLst/>
            </a:prstGeom>
            <a:solidFill>
              <a:srgbClr val="761E86"/>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154fcda5248_0_0"/>
            <p:cNvSpPr txBox="1"/>
            <p:nvPr/>
          </p:nvSpPr>
          <p:spPr>
            <a:xfrm>
              <a:off x="3718754" y="1613603"/>
              <a:ext cx="967800" cy="944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Roboto"/>
                  <a:ea typeface="Roboto"/>
                  <a:cs typeface="Roboto"/>
                  <a:sym typeface="Roboto"/>
                </a:rPr>
                <a:t>Lorem ipsum tempus</a:t>
              </a:r>
              <a:endParaRPr sz="1300" b="0" i="0" u="none" strike="noStrike" cap="none">
                <a:solidFill>
                  <a:srgbClr val="FFFFFF"/>
                </a:solidFill>
                <a:latin typeface="Roboto"/>
                <a:ea typeface="Roboto"/>
                <a:cs typeface="Roboto"/>
                <a:sym typeface="Roboto"/>
              </a:endParaRPr>
            </a:p>
          </p:txBody>
        </p:sp>
      </p:grpSp>
      <p:grpSp>
        <p:nvGrpSpPr>
          <p:cNvPr id="182" name="Google Shape;182;g154fcda5248_0_0"/>
          <p:cNvGrpSpPr/>
          <p:nvPr/>
        </p:nvGrpSpPr>
        <p:grpSpPr>
          <a:xfrm>
            <a:off x="5747443" y="3793567"/>
            <a:ext cx="2098770" cy="2016336"/>
            <a:chOff x="644203" y="3718814"/>
            <a:chExt cx="1498800" cy="1498800"/>
          </a:xfrm>
        </p:grpSpPr>
        <p:sp>
          <p:nvSpPr>
            <p:cNvPr id="183" name="Google Shape;183;g154fcda5248_0_0"/>
            <p:cNvSpPr/>
            <p:nvPr/>
          </p:nvSpPr>
          <p:spPr>
            <a:xfrm>
              <a:off x="644203" y="3718814"/>
              <a:ext cx="1498800" cy="1498800"/>
            </a:xfrm>
            <a:prstGeom prst="ellipse">
              <a:avLst/>
            </a:prstGeom>
            <a:solidFill>
              <a:srgbClr val="701C7F"/>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154fcda5248_0_0"/>
            <p:cNvSpPr txBox="1"/>
            <p:nvPr/>
          </p:nvSpPr>
          <p:spPr>
            <a:xfrm>
              <a:off x="856976" y="3995875"/>
              <a:ext cx="1073400" cy="944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Roboto"/>
                  <a:ea typeface="Roboto"/>
                  <a:cs typeface="Roboto"/>
                  <a:sym typeface="Roboto"/>
                </a:rPr>
                <a:t>Lorem ipsum congue tempus</a:t>
              </a:r>
              <a:endParaRPr sz="1300" b="0" i="0" u="none" strike="noStrike" cap="none">
                <a:solidFill>
                  <a:srgbClr val="FFFFFF"/>
                </a:solidFill>
                <a:latin typeface="Roboto"/>
                <a:ea typeface="Roboto"/>
                <a:cs typeface="Roboto"/>
                <a:sym typeface="Roboto"/>
              </a:endParaRPr>
            </a:p>
          </p:txBody>
        </p:sp>
      </p:grpSp>
      <p:grpSp>
        <p:nvGrpSpPr>
          <p:cNvPr id="185" name="Google Shape;185;g154fcda5248_0_0"/>
          <p:cNvGrpSpPr/>
          <p:nvPr/>
        </p:nvGrpSpPr>
        <p:grpSpPr>
          <a:xfrm>
            <a:off x="4390321" y="751624"/>
            <a:ext cx="5652437" cy="5302735"/>
            <a:chOff x="2256567" y="677103"/>
            <a:chExt cx="4036590" cy="3941675"/>
          </a:xfrm>
        </p:grpSpPr>
        <p:sp>
          <p:nvSpPr>
            <p:cNvPr id="186" name="Google Shape;186;g154fcda5248_0_0"/>
            <p:cNvSpPr/>
            <p:nvPr/>
          </p:nvSpPr>
          <p:spPr>
            <a:xfrm rot="-6597333">
              <a:off x="4296826" y="3950027"/>
              <a:ext cx="586303" cy="586303"/>
            </a:xfrm>
            <a:prstGeom prst="ellipse">
              <a:avLst/>
            </a:prstGeom>
            <a:solidFill>
              <a:srgbClr val="A1C3F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154fcda5248_0_0"/>
            <p:cNvSpPr/>
            <p:nvPr/>
          </p:nvSpPr>
          <p:spPr>
            <a:xfrm rot="-6599386">
              <a:off x="2318596" y="1407533"/>
              <a:ext cx="440541" cy="440541"/>
            </a:xfrm>
            <a:prstGeom prst="ellipse">
              <a:avLst/>
            </a:prstGeom>
            <a:solidFill>
              <a:srgbClr val="A1C3F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154fcda5248_0_0"/>
            <p:cNvSpPr/>
            <p:nvPr/>
          </p:nvSpPr>
          <p:spPr>
            <a:xfrm rot="-6598839">
              <a:off x="2887641" y="2346984"/>
              <a:ext cx="1199287" cy="1199287"/>
            </a:xfrm>
            <a:prstGeom prst="ellipse">
              <a:avLst/>
            </a:prstGeom>
            <a:solidFill>
              <a:srgbClr val="A1C3F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154fcda5248_0_0"/>
            <p:cNvSpPr/>
            <p:nvPr/>
          </p:nvSpPr>
          <p:spPr>
            <a:xfrm rot="-6598620">
              <a:off x="4374916" y="913763"/>
              <a:ext cx="1681581" cy="1681581"/>
            </a:xfrm>
            <a:prstGeom prst="ellipse">
              <a:avLst/>
            </a:prstGeom>
            <a:solidFill>
              <a:srgbClr val="A1C3F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154fcda5248_0_0"/>
            <p:cNvSpPr/>
            <p:nvPr/>
          </p:nvSpPr>
          <p:spPr>
            <a:xfrm rot="-6597866">
              <a:off x="2661829" y="2208216"/>
              <a:ext cx="629106" cy="629106"/>
            </a:xfrm>
            <a:prstGeom prst="ellipse">
              <a:avLst/>
            </a:prstGeom>
            <a:solidFill>
              <a:srgbClr val="0C58D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154fcda5248_0_0"/>
            <p:cNvSpPr/>
            <p:nvPr/>
          </p:nvSpPr>
          <p:spPr>
            <a:xfrm rot="-6597701">
              <a:off x="3267625" y="1113818"/>
              <a:ext cx="274172" cy="274172"/>
            </a:xfrm>
            <a:prstGeom prst="ellipse">
              <a:avLst/>
            </a:prstGeom>
            <a:solidFill>
              <a:srgbClr val="A1C3F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 name="Google Shape;192;g154fcda5248_0_0"/>
          <p:cNvGrpSpPr/>
          <p:nvPr/>
        </p:nvGrpSpPr>
        <p:grpSpPr>
          <a:xfrm>
            <a:off x="1870550" y="1439885"/>
            <a:ext cx="4033163" cy="4126134"/>
            <a:chOff x="4447194" y="1815766"/>
            <a:chExt cx="2440200" cy="2440200"/>
          </a:xfrm>
        </p:grpSpPr>
        <p:sp>
          <p:nvSpPr>
            <p:cNvPr id="193" name="Google Shape;193;g154fcda5248_0_0"/>
            <p:cNvSpPr/>
            <p:nvPr/>
          </p:nvSpPr>
          <p:spPr>
            <a:xfrm>
              <a:off x="4447194" y="1815766"/>
              <a:ext cx="2440200" cy="2440200"/>
            </a:xfrm>
            <a:prstGeom prst="ellipse">
              <a:avLst/>
            </a:prstGeom>
            <a:solidFill>
              <a:srgbClr val="0944A1"/>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154fcda5248_0_0"/>
            <p:cNvSpPr txBox="1"/>
            <p:nvPr/>
          </p:nvSpPr>
          <p:spPr>
            <a:xfrm>
              <a:off x="4652622" y="2398887"/>
              <a:ext cx="1929300" cy="1311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FFFFFF"/>
                  </a:solidFill>
                  <a:latin typeface="Roboto"/>
                  <a:ea typeface="Roboto"/>
                  <a:cs typeface="Roboto"/>
                  <a:sym typeface="Roboto"/>
                </a:rPr>
                <a:t>Annual Onsite Monitoring Visits </a:t>
              </a:r>
              <a:endParaRPr sz="2300" b="1" i="0" u="none" strike="noStrike" cap="none">
                <a:solidFill>
                  <a:srgbClr val="FFFFFF"/>
                </a:solidFill>
                <a:latin typeface="Roboto"/>
                <a:ea typeface="Roboto"/>
                <a:cs typeface="Roboto"/>
                <a:sym typeface="Roboto"/>
              </a:endParaRPr>
            </a:p>
            <a:p>
              <a:pPr marL="457200" marR="0" lvl="0" indent="-330200" algn="ctr" rtl="0">
                <a:lnSpc>
                  <a:spcPct val="100000"/>
                </a:lnSpc>
                <a:spcBef>
                  <a:spcPts val="0"/>
                </a:spcBef>
                <a:spcAft>
                  <a:spcPts val="0"/>
                </a:spcAft>
                <a:buClr>
                  <a:srgbClr val="FFFFFF"/>
                </a:buClr>
                <a:buSzPts val="1600"/>
                <a:buFont typeface="Roboto"/>
                <a:buChar char="●"/>
              </a:pPr>
              <a:r>
                <a:rPr lang="en-US" sz="1600" b="1" i="0" u="none" strike="noStrike" cap="none">
                  <a:solidFill>
                    <a:srgbClr val="FFFFFF"/>
                  </a:solidFill>
                  <a:latin typeface="Roboto"/>
                  <a:ea typeface="Roboto"/>
                  <a:cs typeface="Roboto"/>
                  <a:sym typeface="Roboto"/>
                </a:rPr>
                <a:t>Programmatic Review </a:t>
              </a:r>
              <a:endParaRPr sz="1600" b="1" i="0" u="none" strike="noStrike" cap="none">
                <a:solidFill>
                  <a:srgbClr val="FFFFFF"/>
                </a:solidFill>
                <a:latin typeface="Roboto"/>
                <a:ea typeface="Roboto"/>
                <a:cs typeface="Roboto"/>
                <a:sym typeface="Roboto"/>
              </a:endParaRPr>
            </a:p>
            <a:p>
              <a:pPr marL="457200" marR="0" lvl="0" indent="-330200" algn="ctr" rtl="0">
                <a:lnSpc>
                  <a:spcPct val="100000"/>
                </a:lnSpc>
                <a:spcBef>
                  <a:spcPts val="0"/>
                </a:spcBef>
                <a:spcAft>
                  <a:spcPts val="0"/>
                </a:spcAft>
                <a:buClr>
                  <a:srgbClr val="FFFFFF"/>
                </a:buClr>
                <a:buSzPts val="1600"/>
                <a:buFont typeface="Roboto"/>
                <a:buChar char="●"/>
              </a:pPr>
              <a:r>
                <a:rPr lang="en-US" sz="1600" b="1" i="0" u="none" strike="noStrike" cap="none">
                  <a:solidFill>
                    <a:srgbClr val="FFFFFF"/>
                  </a:solidFill>
                  <a:latin typeface="Roboto"/>
                  <a:ea typeface="Roboto"/>
                  <a:cs typeface="Roboto"/>
                  <a:sym typeface="Roboto"/>
                </a:rPr>
                <a:t>Fiscal Review</a:t>
              </a:r>
              <a:endParaRPr sz="1600" b="1" i="0" u="none" strike="noStrike" cap="none">
                <a:solidFill>
                  <a:srgbClr val="FFFFFF"/>
                </a:solidFill>
                <a:latin typeface="Roboto"/>
                <a:ea typeface="Roboto"/>
                <a:cs typeface="Roboto"/>
                <a:sym typeface="Roboto"/>
              </a:endParaRPr>
            </a:p>
          </p:txBody>
        </p:sp>
      </p:grpSp>
      <p:grpSp>
        <p:nvGrpSpPr>
          <p:cNvPr id="195" name="Google Shape;195;g154fcda5248_0_0"/>
          <p:cNvGrpSpPr/>
          <p:nvPr/>
        </p:nvGrpSpPr>
        <p:grpSpPr>
          <a:xfrm>
            <a:off x="6224907" y="1203461"/>
            <a:ext cx="4062244" cy="2590035"/>
            <a:chOff x="3490737" y="1374053"/>
            <a:chExt cx="1423800" cy="1423800"/>
          </a:xfrm>
        </p:grpSpPr>
        <p:sp>
          <p:nvSpPr>
            <p:cNvPr id="196" name="Google Shape;196;g154fcda5248_0_0"/>
            <p:cNvSpPr/>
            <p:nvPr/>
          </p:nvSpPr>
          <p:spPr>
            <a:xfrm>
              <a:off x="3490737" y="1374053"/>
              <a:ext cx="1423800" cy="1423800"/>
            </a:xfrm>
            <a:prstGeom prst="ellipse">
              <a:avLst/>
            </a:prstGeom>
            <a:solidFill>
              <a:srgbClr val="0D5DDF"/>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154fcda5248_0_0"/>
            <p:cNvSpPr txBox="1"/>
            <p:nvPr/>
          </p:nvSpPr>
          <p:spPr>
            <a:xfrm>
              <a:off x="3718754" y="1613603"/>
              <a:ext cx="967800" cy="944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Roboto"/>
                  <a:ea typeface="Roboto"/>
                  <a:cs typeface="Roboto"/>
                  <a:sym typeface="Roboto"/>
                </a:rPr>
                <a:t>Verification of Performance</a:t>
              </a:r>
              <a:r>
                <a:rPr lang="en-US" sz="1300" b="0" i="0" u="none" strike="noStrike" cap="none">
                  <a:solidFill>
                    <a:srgbClr val="FFFFFF"/>
                  </a:solidFill>
                  <a:latin typeface="Roboto"/>
                  <a:ea typeface="Roboto"/>
                  <a:cs typeface="Roboto"/>
                  <a:sym typeface="Roboto"/>
                </a:rPr>
                <a:t> </a:t>
              </a:r>
              <a:endParaRPr sz="1300" b="0" i="0" u="none" strike="noStrike" cap="none">
                <a:solidFill>
                  <a:srgbClr val="FFFFFF"/>
                </a:solidFill>
                <a:latin typeface="Roboto"/>
                <a:ea typeface="Roboto"/>
                <a:cs typeface="Roboto"/>
                <a:sym typeface="Roboto"/>
              </a:endParaRPr>
            </a:p>
          </p:txBody>
        </p:sp>
      </p:grpSp>
      <p:grpSp>
        <p:nvGrpSpPr>
          <p:cNvPr id="198" name="Google Shape;198;g154fcda5248_0_0"/>
          <p:cNvGrpSpPr/>
          <p:nvPr/>
        </p:nvGrpSpPr>
        <p:grpSpPr>
          <a:xfrm>
            <a:off x="5747321" y="3604837"/>
            <a:ext cx="4173558" cy="2791065"/>
            <a:chOff x="644203" y="3718814"/>
            <a:chExt cx="1498800" cy="1498800"/>
          </a:xfrm>
        </p:grpSpPr>
        <p:sp>
          <p:nvSpPr>
            <p:cNvPr id="199" name="Google Shape;199;g154fcda5248_0_0"/>
            <p:cNvSpPr/>
            <p:nvPr/>
          </p:nvSpPr>
          <p:spPr>
            <a:xfrm>
              <a:off x="644203" y="3718814"/>
              <a:ext cx="1498800" cy="1498800"/>
            </a:xfrm>
            <a:prstGeom prst="ellipse">
              <a:avLst/>
            </a:prstGeom>
            <a:solidFill>
              <a:srgbClr val="0C58D3"/>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154fcda5248_0_0"/>
            <p:cNvSpPr txBox="1"/>
            <p:nvPr/>
          </p:nvSpPr>
          <p:spPr>
            <a:xfrm>
              <a:off x="856976" y="3995875"/>
              <a:ext cx="1073400" cy="944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Roboto"/>
                  <a:ea typeface="Roboto"/>
                  <a:cs typeface="Roboto"/>
                  <a:sym typeface="Roboto"/>
                </a:rPr>
                <a:t>Secure Document Transfer </a:t>
              </a:r>
              <a:endParaRPr sz="2100" b="1" i="0" u="none" strike="noStrike" cap="none">
                <a:solidFill>
                  <a:srgbClr val="FFFFFF"/>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54fcda5248_0_1630"/>
          <p:cNvSpPr/>
          <p:nvPr/>
        </p:nvSpPr>
        <p:spPr>
          <a:xfrm>
            <a:off x="0" y="0"/>
            <a:ext cx="10287000" cy="1039494"/>
          </a:xfrm>
          <a:custGeom>
            <a:avLst/>
            <a:gdLst/>
            <a:ahLst/>
            <a:cxnLst/>
            <a:rect l="l" t="t" r="r" b="b"/>
            <a:pathLst>
              <a:path w="10287000" h="1039494" extrusionOk="0">
                <a:moveTo>
                  <a:pt x="8916543" y="0"/>
                </a:moveTo>
                <a:lnTo>
                  <a:pt x="0" y="0"/>
                </a:lnTo>
                <a:lnTo>
                  <a:pt x="0" y="1039368"/>
                </a:lnTo>
                <a:lnTo>
                  <a:pt x="10287000" y="1039368"/>
                </a:lnTo>
                <a:lnTo>
                  <a:pt x="8916543"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6" name="Google Shape;206;g154fcda5248_0_1630"/>
          <p:cNvSpPr/>
          <p:nvPr/>
        </p:nvSpPr>
        <p:spPr>
          <a:xfrm>
            <a:off x="0" y="6516623"/>
            <a:ext cx="12192000" cy="341629"/>
          </a:xfrm>
          <a:custGeom>
            <a:avLst/>
            <a:gdLst/>
            <a:ahLst/>
            <a:cxnLst/>
            <a:rect l="l" t="t" r="r" b="b"/>
            <a:pathLst>
              <a:path w="12192000" h="341629" extrusionOk="0">
                <a:moveTo>
                  <a:pt x="12192000" y="0"/>
                </a:moveTo>
                <a:lnTo>
                  <a:pt x="0" y="0"/>
                </a:lnTo>
                <a:lnTo>
                  <a:pt x="0" y="341375"/>
                </a:lnTo>
                <a:lnTo>
                  <a:pt x="12192000" y="341375"/>
                </a:lnTo>
                <a:lnTo>
                  <a:pt x="12192000"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7" name="Google Shape;207;g154fcda5248_0_1630"/>
          <p:cNvPicPr preferRelativeResize="0"/>
          <p:nvPr/>
        </p:nvPicPr>
        <p:blipFill rotWithShape="1">
          <a:blip r:embed="rId3">
            <a:alphaModFix/>
          </a:blip>
          <a:srcRect/>
          <a:stretch/>
        </p:blipFill>
        <p:spPr>
          <a:xfrm>
            <a:off x="10217067" y="82289"/>
            <a:ext cx="1706271" cy="864671"/>
          </a:xfrm>
          <a:prstGeom prst="rect">
            <a:avLst/>
          </a:prstGeom>
          <a:noFill/>
          <a:ln>
            <a:noFill/>
          </a:ln>
        </p:spPr>
      </p:pic>
      <p:sp>
        <p:nvSpPr>
          <p:cNvPr id="208" name="Google Shape;208;g154fcda5248_0_1630"/>
          <p:cNvSpPr txBox="1"/>
          <p:nvPr/>
        </p:nvSpPr>
        <p:spPr>
          <a:xfrm>
            <a:off x="286150" y="1302525"/>
            <a:ext cx="11603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154fcda5248_0_1630"/>
          <p:cNvSpPr txBox="1">
            <a:spLocks noGrp="1"/>
          </p:cNvSpPr>
          <p:nvPr>
            <p:ph type="title"/>
          </p:nvPr>
        </p:nvSpPr>
        <p:spPr>
          <a:xfrm>
            <a:off x="609600" y="274320"/>
            <a:ext cx="10972800" cy="6774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dk1"/>
              </a:buClr>
              <a:buSzPts val="4400"/>
              <a:buFont typeface="Calibri"/>
              <a:buNone/>
            </a:pPr>
            <a:r>
              <a:rPr lang="en-US" sz="4400">
                <a:solidFill>
                  <a:schemeClr val="lt2"/>
                </a:solidFill>
              </a:rPr>
              <a:t>NOGA Amendment</a:t>
            </a:r>
            <a:r>
              <a:rPr lang="en-US" sz="4400">
                <a:solidFill>
                  <a:schemeClr val="dk1"/>
                </a:solidFill>
              </a:rPr>
              <a:t> </a:t>
            </a:r>
            <a:endParaRPr/>
          </a:p>
        </p:txBody>
      </p:sp>
      <p:sp>
        <p:nvSpPr>
          <p:cNvPr id="210" name="Google Shape;210;g154fcda5248_0_1630"/>
          <p:cNvSpPr txBox="1">
            <a:spLocks noGrp="1"/>
          </p:cNvSpPr>
          <p:nvPr>
            <p:ph type="body" idx="1"/>
          </p:nvPr>
        </p:nvSpPr>
        <p:spPr>
          <a:xfrm>
            <a:off x="609600" y="1577340"/>
            <a:ext cx="5303400" cy="600300"/>
          </a:xfrm>
          <a:prstGeom prst="rect">
            <a:avLst/>
          </a:prstGeom>
          <a:noFill/>
          <a:ln>
            <a:noFill/>
          </a:ln>
        </p:spPr>
        <p:txBody>
          <a:bodyPr spcFirstLastPara="1" wrap="square" lIns="0" tIns="0" rIns="0" bIns="0" anchor="t" anchorCtr="0">
            <a:spAutoFit/>
          </a:bodyPr>
          <a:lstStyle/>
          <a:p>
            <a:pPr marL="457200" lvl="0" indent="0" algn="l" rtl="0">
              <a:lnSpc>
                <a:spcPct val="100000"/>
              </a:lnSpc>
              <a:spcBef>
                <a:spcPts val="0"/>
              </a:spcBef>
              <a:spcAft>
                <a:spcPts val="0"/>
              </a:spcAft>
              <a:buSzPts val="1400"/>
              <a:buNone/>
            </a:pPr>
            <a:r>
              <a:rPr lang="en-US" sz="2100"/>
              <a:t>NOGA Amendment  </a:t>
            </a:r>
            <a:endParaRPr sz="2100"/>
          </a:p>
          <a:p>
            <a:pPr marL="457200" lvl="0" indent="0" algn="l" rtl="0">
              <a:lnSpc>
                <a:spcPct val="100000"/>
              </a:lnSpc>
              <a:spcBef>
                <a:spcPts val="0"/>
              </a:spcBef>
              <a:spcAft>
                <a:spcPts val="0"/>
              </a:spcAft>
              <a:buSzPts val="1400"/>
              <a:buNone/>
            </a:pPr>
            <a:endParaRPr/>
          </a:p>
        </p:txBody>
      </p:sp>
      <p:sp>
        <p:nvSpPr>
          <p:cNvPr id="211" name="Google Shape;211;g154fcda5248_0_1630"/>
          <p:cNvSpPr txBox="1">
            <a:spLocks noGrp="1"/>
          </p:cNvSpPr>
          <p:nvPr>
            <p:ph type="body" idx="2"/>
          </p:nvPr>
        </p:nvSpPr>
        <p:spPr>
          <a:xfrm>
            <a:off x="5471000" y="1577350"/>
            <a:ext cx="6111300" cy="4694700"/>
          </a:xfrm>
          <a:prstGeom prst="rect">
            <a:avLst/>
          </a:prstGeom>
          <a:noFill/>
          <a:ln>
            <a:noFill/>
          </a:ln>
        </p:spPr>
        <p:txBody>
          <a:bodyPr spcFirstLastPara="1" wrap="square" lIns="0" tIns="0" rIns="0" bIns="0" anchor="t" anchorCtr="0">
            <a:spAutoFit/>
          </a:bodyPr>
          <a:lstStyle/>
          <a:p>
            <a:pPr marL="457200" lvl="0" indent="0" algn="l" rtl="0">
              <a:lnSpc>
                <a:spcPct val="100000"/>
              </a:lnSpc>
              <a:spcBef>
                <a:spcPts val="0"/>
              </a:spcBef>
              <a:spcAft>
                <a:spcPts val="0"/>
              </a:spcAft>
              <a:buSzPts val="1400"/>
              <a:buNone/>
            </a:pPr>
            <a:r>
              <a:rPr lang="en-US" sz="2600"/>
              <a:t>NOGA Language </a:t>
            </a:r>
            <a:endParaRPr sz="2600"/>
          </a:p>
          <a:p>
            <a:pPr marL="457200" lvl="0" indent="0" algn="l" rtl="0">
              <a:lnSpc>
                <a:spcPct val="100000"/>
              </a:lnSpc>
              <a:spcBef>
                <a:spcPts val="0"/>
              </a:spcBef>
              <a:spcAft>
                <a:spcPts val="0"/>
              </a:spcAft>
              <a:buSzPts val="1400"/>
              <a:buNone/>
            </a:pPr>
            <a:r>
              <a:rPr lang="en-US" sz="2200">
                <a:solidFill>
                  <a:srgbClr val="222222"/>
                </a:solidFill>
                <a:highlight>
                  <a:srgbClr val="FFFFFF"/>
                </a:highlight>
                <a:latin typeface="Arial"/>
                <a:ea typeface="Arial"/>
                <a:cs typeface="Arial"/>
                <a:sym typeface="Arial"/>
              </a:rPr>
              <a:t>1. The purpose of this administrative amendment is to inform Home Visiting grantees that MSDE’s oversight will include an annual programmatic and fiscal onsite monitoring visit to validate alignment of fiscal expenditures with programmatic goals and verify self reported performance data including documentation.   </a:t>
            </a:r>
            <a:endParaRPr sz="2200">
              <a:solidFill>
                <a:srgbClr val="222222"/>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SzPts val="1400"/>
              <a:buNone/>
            </a:pPr>
            <a:endParaRPr sz="2200">
              <a:solidFill>
                <a:srgbClr val="222222"/>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SzPts val="1400"/>
              <a:buNone/>
            </a:pPr>
            <a:r>
              <a:rPr lang="en-US" sz="2200">
                <a:solidFill>
                  <a:srgbClr val="222222"/>
                </a:solidFill>
                <a:highlight>
                  <a:srgbClr val="FFFFFF"/>
                </a:highlight>
                <a:latin typeface="Arial"/>
                <a:ea typeface="Arial"/>
                <a:cs typeface="Arial"/>
                <a:sym typeface="Arial"/>
              </a:rPr>
              <a:t>2. The assurances submitted with the SFY 23 application, and all other conditions previously stated remain in effect.</a:t>
            </a:r>
            <a:r>
              <a:rPr lang="en-US" sz="1700">
                <a:solidFill>
                  <a:srgbClr val="222222"/>
                </a:solidFill>
                <a:highlight>
                  <a:srgbClr val="FFFFFF"/>
                </a:highlight>
                <a:latin typeface="Arial"/>
                <a:ea typeface="Arial"/>
                <a:cs typeface="Arial"/>
                <a:sym typeface="Arial"/>
              </a:rPr>
              <a:t>  </a:t>
            </a:r>
            <a:endParaRPr sz="1700">
              <a:solidFill>
                <a:srgbClr val="222222"/>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SzPts val="1400"/>
              <a:buNone/>
            </a:pPr>
            <a:endParaRPr sz="1500"/>
          </a:p>
        </p:txBody>
      </p:sp>
      <p:pic>
        <p:nvPicPr>
          <p:cNvPr id="212" name="Google Shape;212;g154fcda5248_0_1630"/>
          <p:cNvPicPr preferRelativeResize="0"/>
          <p:nvPr/>
        </p:nvPicPr>
        <p:blipFill rotWithShape="1">
          <a:blip r:embed="rId4">
            <a:alphaModFix/>
          </a:blip>
          <a:srcRect/>
          <a:stretch/>
        </p:blipFill>
        <p:spPr>
          <a:xfrm>
            <a:off x="1231050" y="1965750"/>
            <a:ext cx="3509200" cy="4449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535ea8ff84_0_0"/>
          <p:cNvSpPr/>
          <p:nvPr/>
        </p:nvSpPr>
        <p:spPr>
          <a:xfrm>
            <a:off x="0" y="0"/>
            <a:ext cx="10287000" cy="1039494"/>
          </a:xfrm>
          <a:custGeom>
            <a:avLst/>
            <a:gdLst/>
            <a:ahLst/>
            <a:cxnLst/>
            <a:rect l="l" t="t" r="r" b="b"/>
            <a:pathLst>
              <a:path w="10287000" h="1039494" extrusionOk="0">
                <a:moveTo>
                  <a:pt x="8916543" y="0"/>
                </a:moveTo>
                <a:lnTo>
                  <a:pt x="0" y="0"/>
                </a:lnTo>
                <a:lnTo>
                  <a:pt x="0" y="1039368"/>
                </a:lnTo>
                <a:lnTo>
                  <a:pt x="10287000" y="1039368"/>
                </a:lnTo>
                <a:lnTo>
                  <a:pt x="8916543"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8" name="Google Shape;218;g1535ea8ff84_0_0"/>
          <p:cNvSpPr/>
          <p:nvPr/>
        </p:nvSpPr>
        <p:spPr>
          <a:xfrm>
            <a:off x="0" y="6516623"/>
            <a:ext cx="12192000" cy="341629"/>
          </a:xfrm>
          <a:custGeom>
            <a:avLst/>
            <a:gdLst/>
            <a:ahLst/>
            <a:cxnLst/>
            <a:rect l="l" t="t" r="r" b="b"/>
            <a:pathLst>
              <a:path w="12192000" h="341629" extrusionOk="0">
                <a:moveTo>
                  <a:pt x="12192000" y="0"/>
                </a:moveTo>
                <a:lnTo>
                  <a:pt x="0" y="0"/>
                </a:lnTo>
                <a:lnTo>
                  <a:pt x="0" y="341375"/>
                </a:lnTo>
                <a:lnTo>
                  <a:pt x="12192000" y="341375"/>
                </a:lnTo>
                <a:lnTo>
                  <a:pt x="12192000"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19" name="Google Shape;219;g1535ea8ff84_0_0"/>
          <p:cNvPicPr preferRelativeResize="0"/>
          <p:nvPr/>
        </p:nvPicPr>
        <p:blipFill rotWithShape="1">
          <a:blip r:embed="rId3">
            <a:alphaModFix/>
          </a:blip>
          <a:srcRect/>
          <a:stretch/>
        </p:blipFill>
        <p:spPr>
          <a:xfrm>
            <a:off x="10217067" y="82289"/>
            <a:ext cx="1706271" cy="864671"/>
          </a:xfrm>
          <a:prstGeom prst="rect">
            <a:avLst/>
          </a:prstGeom>
          <a:noFill/>
          <a:ln>
            <a:noFill/>
          </a:ln>
        </p:spPr>
      </p:pic>
      <p:sp>
        <p:nvSpPr>
          <p:cNvPr id="220" name="Google Shape;220;g1535ea8ff84_0_0"/>
          <p:cNvSpPr txBox="1"/>
          <p:nvPr/>
        </p:nvSpPr>
        <p:spPr>
          <a:xfrm>
            <a:off x="286150" y="2664250"/>
            <a:ext cx="11603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1535ea8ff84_0_0"/>
          <p:cNvSpPr txBox="1">
            <a:spLocks noGrp="1"/>
          </p:cNvSpPr>
          <p:nvPr>
            <p:ph type="ctrTitle"/>
          </p:nvPr>
        </p:nvSpPr>
        <p:spPr>
          <a:xfrm>
            <a:off x="330250" y="27155"/>
            <a:ext cx="10932300" cy="985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3600"/>
              <a:buFont typeface="Calibri"/>
              <a:buNone/>
            </a:pPr>
            <a:r>
              <a:rPr lang="en-US" sz="3200">
                <a:solidFill>
                  <a:schemeClr val="lt2"/>
                </a:solidFill>
              </a:rPr>
              <a:t>Home Visiting Grant </a:t>
            </a:r>
            <a:br>
              <a:rPr lang="en-US" sz="3200">
                <a:solidFill>
                  <a:schemeClr val="lt2"/>
                </a:solidFill>
              </a:rPr>
            </a:br>
            <a:r>
              <a:rPr lang="en-US" sz="3200">
                <a:solidFill>
                  <a:schemeClr val="lt2"/>
                </a:solidFill>
              </a:rPr>
              <a:t>Core Components of the Program </a:t>
            </a:r>
            <a:endParaRPr sz="1400">
              <a:solidFill>
                <a:schemeClr val="lt2"/>
              </a:solidFill>
            </a:endParaRPr>
          </a:p>
        </p:txBody>
      </p:sp>
      <p:sp>
        <p:nvSpPr>
          <p:cNvPr id="222" name="Google Shape;222;g1535ea8ff84_0_0"/>
          <p:cNvSpPr txBox="1">
            <a:spLocks noGrp="1"/>
          </p:cNvSpPr>
          <p:nvPr>
            <p:ph type="subTitle" idx="1"/>
          </p:nvPr>
        </p:nvSpPr>
        <p:spPr>
          <a:xfrm>
            <a:off x="277350" y="1177275"/>
            <a:ext cx="11637300" cy="4659900"/>
          </a:xfrm>
          <a:prstGeom prst="rect">
            <a:avLst/>
          </a:prstGeom>
          <a:noFill/>
          <a:ln>
            <a:noFill/>
          </a:ln>
        </p:spPr>
        <p:txBody>
          <a:bodyPr spcFirstLastPara="1" wrap="square" lIns="0" tIns="0" rIns="0" bIns="0" anchor="t" anchorCtr="0">
            <a:spAutoFit/>
          </a:bodyPr>
          <a:lstStyle/>
          <a:p>
            <a:pPr marL="342892" lvl="0" indent="-342892" algn="l" rtl="0">
              <a:lnSpc>
                <a:spcPct val="100000"/>
              </a:lnSpc>
              <a:spcBef>
                <a:spcPts val="0"/>
              </a:spcBef>
              <a:spcAft>
                <a:spcPts val="0"/>
              </a:spcAft>
              <a:buClr>
                <a:schemeClr val="dk1"/>
              </a:buClr>
              <a:buSzPts val="2600"/>
              <a:buChar char="•"/>
            </a:pPr>
            <a:r>
              <a:rPr lang="en-US" sz="2600">
                <a:solidFill>
                  <a:schemeClr val="dk1"/>
                </a:solidFill>
              </a:rPr>
              <a:t>Develop a continuum of care for young children and their families. </a:t>
            </a:r>
            <a:endParaRPr sz="2600">
              <a:solidFill>
                <a:schemeClr val="dk1"/>
              </a:solidFill>
            </a:endParaRPr>
          </a:p>
          <a:p>
            <a:pPr marL="342892" lvl="0" indent="-342892" algn="l" rtl="0">
              <a:lnSpc>
                <a:spcPct val="100000"/>
              </a:lnSpc>
              <a:spcBef>
                <a:spcPts val="0"/>
              </a:spcBef>
              <a:spcAft>
                <a:spcPts val="0"/>
              </a:spcAft>
              <a:buClr>
                <a:schemeClr val="dk1"/>
              </a:buClr>
              <a:buSzPts val="2600"/>
              <a:buChar char="•"/>
            </a:pPr>
            <a:r>
              <a:rPr lang="en-US" sz="2600">
                <a:solidFill>
                  <a:schemeClr val="dk1"/>
                </a:solidFill>
              </a:rPr>
              <a:t>Establish home visiting services that address the distinct needs of high risk families. </a:t>
            </a:r>
            <a:endParaRPr sz="2600">
              <a:solidFill>
                <a:schemeClr val="dk1"/>
              </a:solidFill>
            </a:endParaRPr>
          </a:p>
          <a:p>
            <a:pPr marL="342892" lvl="0" indent="-342892" algn="l" rtl="0">
              <a:lnSpc>
                <a:spcPct val="100000"/>
              </a:lnSpc>
              <a:spcBef>
                <a:spcPts val="0"/>
              </a:spcBef>
              <a:spcAft>
                <a:spcPts val="0"/>
              </a:spcAft>
              <a:buClr>
                <a:schemeClr val="dk1"/>
              </a:buClr>
              <a:buSzPts val="2600"/>
              <a:buChar char="•"/>
            </a:pPr>
            <a:r>
              <a:rPr lang="en-US" sz="2600">
                <a:solidFill>
                  <a:schemeClr val="dk1"/>
                </a:solidFill>
              </a:rPr>
              <a:t>Establish parental self sufficiency by: </a:t>
            </a:r>
            <a:endParaRPr sz="2600">
              <a:solidFill>
                <a:schemeClr val="dk1"/>
              </a:solidFill>
            </a:endParaRPr>
          </a:p>
          <a:p>
            <a:pPr marL="742930" lvl="1" indent="-336542" algn="l" rtl="0">
              <a:lnSpc>
                <a:spcPct val="100000"/>
              </a:lnSpc>
              <a:spcBef>
                <a:spcPts val="0"/>
              </a:spcBef>
              <a:spcAft>
                <a:spcPts val="0"/>
              </a:spcAft>
              <a:buClr>
                <a:schemeClr val="dk1"/>
              </a:buClr>
              <a:buSzPts val="2600"/>
              <a:buChar char="–"/>
            </a:pPr>
            <a:r>
              <a:rPr lang="en-US" sz="2600">
                <a:solidFill>
                  <a:schemeClr val="dk1"/>
                </a:solidFill>
              </a:rPr>
              <a:t>reinforcing strengths and building problem solving skills</a:t>
            </a:r>
            <a:endParaRPr sz="2600">
              <a:solidFill>
                <a:schemeClr val="dk1"/>
              </a:solidFill>
            </a:endParaRPr>
          </a:p>
          <a:p>
            <a:pPr marL="742930" lvl="1" indent="-336542" algn="l" rtl="0">
              <a:lnSpc>
                <a:spcPct val="100000"/>
              </a:lnSpc>
              <a:spcBef>
                <a:spcPts val="0"/>
              </a:spcBef>
              <a:spcAft>
                <a:spcPts val="0"/>
              </a:spcAft>
              <a:buClr>
                <a:schemeClr val="dk1"/>
              </a:buClr>
              <a:buSzPts val="2600"/>
              <a:buChar char="–"/>
            </a:pPr>
            <a:r>
              <a:rPr lang="en-US" sz="2600">
                <a:solidFill>
                  <a:schemeClr val="dk1"/>
                </a:solidFill>
              </a:rPr>
              <a:t>strengthening family support networks </a:t>
            </a:r>
            <a:endParaRPr sz="2600">
              <a:solidFill>
                <a:schemeClr val="dk1"/>
              </a:solidFill>
            </a:endParaRPr>
          </a:p>
          <a:p>
            <a:pPr marL="742930" lvl="1" indent="-336542" algn="l" rtl="0">
              <a:lnSpc>
                <a:spcPct val="100000"/>
              </a:lnSpc>
              <a:spcBef>
                <a:spcPts val="0"/>
              </a:spcBef>
              <a:spcAft>
                <a:spcPts val="0"/>
              </a:spcAft>
              <a:buClr>
                <a:schemeClr val="dk1"/>
              </a:buClr>
              <a:buSzPts val="2600"/>
              <a:buChar char="–"/>
            </a:pPr>
            <a:r>
              <a:rPr lang="en-US" sz="2600">
                <a:solidFill>
                  <a:schemeClr val="dk1"/>
                </a:solidFill>
              </a:rPr>
              <a:t>making referrals to community services as needed</a:t>
            </a:r>
            <a:endParaRPr sz="2600">
              <a:solidFill>
                <a:schemeClr val="dk1"/>
              </a:solidFill>
            </a:endParaRPr>
          </a:p>
          <a:p>
            <a:pPr marL="342892" lvl="0" indent="-342892" algn="l" rtl="0">
              <a:lnSpc>
                <a:spcPct val="100000"/>
              </a:lnSpc>
              <a:spcBef>
                <a:spcPts val="0"/>
              </a:spcBef>
              <a:spcAft>
                <a:spcPts val="0"/>
              </a:spcAft>
              <a:buClr>
                <a:schemeClr val="dk1"/>
              </a:buClr>
              <a:buSzPts val="2600"/>
              <a:buChar char="•"/>
            </a:pPr>
            <a:r>
              <a:rPr lang="en-US" sz="2600">
                <a:solidFill>
                  <a:schemeClr val="dk1"/>
                </a:solidFill>
              </a:rPr>
              <a:t>Provide home visiting services that are culturally competent, responsive and language appropriate.</a:t>
            </a:r>
            <a:endParaRPr sz="2600">
              <a:solidFill>
                <a:schemeClr val="dk1"/>
              </a:solidFill>
            </a:endParaRPr>
          </a:p>
          <a:p>
            <a:pPr marL="342892" lvl="0" indent="-342892" algn="l" rtl="0">
              <a:lnSpc>
                <a:spcPct val="100000"/>
              </a:lnSpc>
              <a:spcBef>
                <a:spcPts val="0"/>
              </a:spcBef>
              <a:spcAft>
                <a:spcPts val="0"/>
              </a:spcAft>
              <a:buClr>
                <a:schemeClr val="dk1"/>
              </a:buClr>
              <a:buSzPts val="2600"/>
              <a:buChar char="•"/>
            </a:pPr>
            <a:r>
              <a:rPr lang="en-US" sz="2600">
                <a:solidFill>
                  <a:schemeClr val="dk1"/>
                </a:solidFill>
              </a:rPr>
              <a:t>Establish home visiting initiatives that incorporate known elements of effectiveness and evidence based practices.  </a:t>
            </a:r>
            <a:endParaRPr sz="2600">
              <a:solidFill>
                <a:schemeClr val="dk1"/>
              </a:solidFill>
            </a:endParaRPr>
          </a:p>
          <a:p>
            <a:pPr marL="342892" lvl="0" indent="-200652" algn="l" rtl="0">
              <a:lnSpc>
                <a:spcPct val="100000"/>
              </a:lnSpc>
              <a:spcBef>
                <a:spcPts val="448"/>
              </a:spcBef>
              <a:spcAft>
                <a:spcPts val="0"/>
              </a:spcAft>
              <a:buClr>
                <a:schemeClr val="dk1"/>
              </a:buClr>
              <a:buSzPts val="3200"/>
              <a:buFont typeface="Arial"/>
              <a:buNone/>
            </a:pPr>
            <a:endParaRPr sz="2200">
              <a:solidFill>
                <a:schemeClr val="dk1"/>
              </a:solidFill>
            </a:endParaRPr>
          </a:p>
          <a:p>
            <a:pPr marL="0" lvl="0" indent="0" algn="l" rtl="0">
              <a:lnSpc>
                <a:spcPct val="100000"/>
              </a:lnSpc>
              <a:spcBef>
                <a:spcPts val="0"/>
              </a:spcBef>
              <a:spcAft>
                <a:spcPts val="0"/>
              </a:spcAft>
              <a:buSzPts val="1400"/>
              <a:buNone/>
            </a:pP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54fcda5248_0_1617"/>
          <p:cNvSpPr/>
          <p:nvPr/>
        </p:nvSpPr>
        <p:spPr>
          <a:xfrm>
            <a:off x="0" y="0"/>
            <a:ext cx="10287000" cy="1039494"/>
          </a:xfrm>
          <a:custGeom>
            <a:avLst/>
            <a:gdLst/>
            <a:ahLst/>
            <a:cxnLst/>
            <a:rect l="l" t="t" r="r" b="b"/>
            <a:pathLst>
              <a:path w="10287000" h="1039494" extrusionOk="0">
                <a:moveTo>
                  <a:pt x="8916543" y="0"/>
                </a:moveTo>
                <a:lnTo>
                  <a:pt x="0" y="0"/>
                </a:lnTo>
                <a:lnTo>
                  <a:pt x="0" y="1039368"/>
                </a:lnTo>
                <a:lnTo>
                  <a:pt x="10287000" y="1039368"/>
                </a:lnTo>
                <a:lnTo>
                  <a:pt x="8916543"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8" name="Google Shape;228;g154fcda5248_0_1617"/>
          <p:cNvSpPr/>
          <p:nvPr/>
        </p:nvSpPr>
        <p:spPr>
          <a:xfrm>
            <a:off x="0" y="6516623"/>
            <a:ext cx="12192000" cy="341629"/>
          </a:xfrm>
          <a:custGeom>
            <a:avLst/>
            <a:gdLst/>
            <a:ahLst/>
            <a:cxnLst/>
            <a:rect l="l" t="t" r="r" b="b"/>
            <a:pathLst>
              <a:path w="12192000" h="341629" extrusionOk="0">
                <a:moveTo>
                  <a:pt x="12192000" y="0"/>
                </a:moveTo>
                <a:lnTo>
                  <a:pt x="0" y="0"/>
                </a:lnTo>
                <a:lnTo>
                  <a:pt x="0" y="341375"/>
                </a:lnTo>
                <a:lnTo>
                  <a:pt x="12192000" y="341375"/>
                </a:lnTo>
                <a:lnTo>
                  <a:pt x="12192000"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29" name="Google Shape;229;g154fcda5248_0_1617"/>
          <p:cNvPicPr preferRelativeResize="0"/>
          <p:nvPr/>
        </p:nvPicPr>
        <p:blipFill rotWithShape="1">
          <a:blip r:embed="rId3">
            <a:alphaModFix/>
          </a:blip>
          <a:srcRect/>
          <a:stretch/>
        </p:blipFill>
        <p:spPr>
          <a:xfrm>
            <a:off x="10217067" y="82289"/>
            <a:ext cx="1706271" cy="864671"/>
          </a:xfrm>
          <a:prstGeom prst="rect">
            <a:avLst/>
          </a:prstGeom>
          <a:noFill/>
          <a:ln>
            <a:noFill/>
          </a:ln>
        </p:spPr>
      </p:pic>
      <p:sp>
        <p:nvSpPr>
          <p:cNvPr id="230" name="Google Shape;230;g154fcda5248_0_1617"/>
          <p:cNvSpPr txBox="1"/>
          <p:nvPr/>
        </p:nvSpPr>
        <p:spPr>
          <a:xfrm>
            <a:off x="286150" y="1302525"/>
            <a:ext cx="11603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154fcda5248_0_1617"/>
          <p:cNvSpPr txBox="1">
            <a:spLocks noGrp="1"/>
          </p:cNvSpPr>
          <p:nvPr>
            <p:ph type="title"/>
          </p:nvPr>
        </p:nvSpPr>
        <p:spPr>
          <a:xfrm>
            <a:off x="609600" y="274320"/>
            <a:ext cx="10972800" cy="6774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dk1"/>
              </a:buClr>
              <a:buSzPts val="4400"/>
              <a:buFont typeface="Calibri"/>
              <a:buNone/>
            </a:pPr>
            <a:r>
              <a:rPr lang="en-US" sz="4400">
                <a:solidFill>
                  <a:schemeClr val="lt2"/>
                </a:solidFill>
              </a:rPr>
              <a:t>Site Visit Programmatic</a:t>
            </a:r>
            <a:r>
              <a:rPr lang="en-US" sz="4400">
                <a:solidFill>
                  <a:schemeClr val="dk1"/>
                </a:solidFill>
              </a:rPr>
              <a:t> </a:t>
            </a:r>
            <a:endParaRPr/>
          </a:p>
        </p:txBody>
      </p:sp>
      <p:sp>
        <p:nvSpPr>
          <p:cNvPr id="232" name="Google Shape;232;g154fcda5248_0_1617"/>
          <p:cNvSpPr txBox="1">
            <a:spLocks noGrp="1"/>
          </p:cNvSpPr>
          <p:nvPr>
            <p:ph type="body" idx="1"/>
          </p:nvPr>
        </p:nvSpPr>
        <p:spPr>
          <a:xfrm>
            <a:off x="396650" y="1138725"/>
            <a:ext cx="5028300" cy="646500"/>
          </a:xfrm>
          <a:prstGeom prst="rect">
            <a:avLst/>
          </a:prstGeom>
          <a:noFill/>
          <a:ln>
            <a:noFill/>
          </a:ln>
        </p:spPr>
        <p:txBody>
          <a:bodyPr spcFirstLastPara="1" wrap="square" lIns="0" tIns="0" rIns="0" bIns="0" anchor="t" anchorCtr="0">
            <a:spAutoFit/>
          </a:bodyPr>
          <a:lstStyle/>
          <a:p>
            <a:pPr marL="457200" lvl="0" indent="0" algn="l" rtl="0">
              <a:lnSpc>
                <a:spcPct val="100000"/>
              </a:lnSpc>
              <a:spcBef>
                <a:spcPts val="0"/>
              </a:spcBef>
              <a:spcAft>
                <a:spcPts val="0"/>
              </a:spcAft>
              <a:buSzPts val="1400"/>
              <a:buNone/>
            </a:pPr>
            <a:r>
              <a:rPr lang="en-US" sz="2400" b="1"/>
              <a:t>Home Visiting Evidence of Impact</a:t>
            </a:r>
            <a:r>
              <a:rPr lang="en-US" sz="2100" b="1"/>
              <a:t> </a:t>
            </a:r>
            <a:endParaRPr sz="2100" b="1"/>
          </a:p>
          <a:p>
            <a:pPr marL="457200" lvl="0" indent="0" algn="l" rtl="0">
              <a:lnSpc>
                <a:spcPct val="100000"/>
              </a:lnSpc>
              <a:spcBef>
                <a:spcPts val="0"/>
              </a:spcBef>
              <a:spcAft>
                <a:spcPts val="0"/>
              </a:spcAft>
              <a:buSzPts val="1400"/>
              <a:buNone/>
            </a:pPr>
            <a:endParaRPr/>
          </a:p>
        </p:txBody>
      </p:sp>
      <p:sp>
        <p:nvSpPr>
          <p:cNvPr id="233" name="Google Shape;233;g154fcda5248_0_1617"/>
          <p:cNvSpPr txBox="1">
            <a:spLocks noGrp="1"/>
          </p:cNvSpPr>
          <p:nvPr>
            <p:ph type="body" idx="2"/>
          </p:nvPr>
        </p:nvSpPr>
        <p:spPr>
          <a:xfrm>
            <a:off x="6278875" y="1577352"/>
            <a:ext cx="5610900" cy="5017800"/>
          </a:xfrm>
          <a:prstGeom prst="rect">
            <a:avLst/>
          </a:prstGeom>
          <a:noFill/>
          <a:ln>
            <a:noFill/>
          </a:ln>
        </p:spPr>
        <p:txBody>
          <a:bodyPr spcFirstLastPara="1" wrap="square" lIns="0" tIns="0" rIns="0" bIns="0" anchor="t" anchorCtr="0">
            <a:spAutoFit/>
          </a:bodyPr>
          <a:lstStyle/>
          <a:p>
            <a:pPr marL="457200" lvl="0" indent="-361950" algn="l" rtl="0">
              <a:lnSpc>
                <a:spcPct val="100000"/>
              </a:lnSpc>
              <a:spcBef>
                <a:spcPts val="0"/>
              </a:spcBef>
              <a:spcAft>
                <a:spcPts val="0"/>
              </a:spcAft>
              <a:buSzPts val="2100"/>
              <a:buChar char="●"/>
            </a:pPr>
            <a:r>
              <a:rPr lang="en-US" sz="2100"/>
              <a:t>Staffing Ratios </a:t>
            </a:r>
            <a:endParaRPr sz="2100"/>
          </a:p>
          <a:p>
            <a:pPr marL="914400" lvl="0" indent="0" algn="l" rtl="0">
              <a:lnSpc>
                <a:spcPct val="100000"/>
              </a:lnSpc>
              <a:spcBef>
                <a:spcPts val="0"/>
              </a:spcBef>
              <a:spcAft>
                <a:spcPts val="0"/>
              </a:spcAft>
              <a:buSzPts val="1400"/>
              <a:buNone/>
            </a:pPr>
            <a:endParaRPr sz="2100"/>
          </a:p>
          <a:p>
            <a:pPr marL="457200" lvl="0" indent="-361950" algn="l" rtl="0">
              <a:lnSpc>
                <a:spcPct val="100000"/>
              </a:lnSpc>
              <a:spcBef>
                <a:spcPts val="0"/>
              </a:spcBef>
              <a:spcAft>
                <a:spcPts val="0"/>
              </a:spcAft>
              <a:buSzPts val="2100"/>
              <a:buChar char="●"/>
            </a:pPr>
            <a:r>
              <a:rPr lang="en-US" sz="2100"/>
              <a:t>Average number of homes visited </a:t>
            </a:r>
            <a:endParaRPr sz="2100"/>
          </a:p>
          <a:p>
            <a:pPr marL="914400" lvl="0" indent="0" algn="l" rtl="0">
              <a:lnSpc>
                <a:spcPct val="100000"/>
              </a:lnSpc>
              <a:spcBef>
                <a:spcPts val="0"/>
              </a:spcBef>
              <a:spcAft>
                <a:spcPts val="0"/>
              </a:spcAft>
              <a:buSzPts val="1400"/>
              <a:buNone/>
            </a:pPr>
            <a:endParaRPr sz="2100"/>
          </a:p>
          <a:p>
            <a:pPr marL="457200" lvl="0" indent="-361950" algn="l" rtl="0">
              <a:lnSpc>
                <a:spcPct val="100000"/>
              </a:lnSpc>
              <a:spcBef>
                <a:spcPts val="0"/>
              </a:spcBef>
              <a:spcAft>
                <a:spcPts val="0"/>
              </a:spcAft>
              <a:buSzPts val="2100"/>
              <a:buChar char="●"/>
            </a:pPr>
            <a:r>
              <a:rPr lang="en-US" sz="2100"/>
              <a:t>Frequency of Home Visits </a:t>
            </a:r>
            <a:endParaRPr sz="2100"/>
          </a:p>
          <a:p>
            <a:pPr marL="914400" lvl="0" indent="0" algn="l" rtl="0">
              <a:lnSpc>
                <a:spcPct val="100000"/>
              </a:lnSpc>
              <a:spcBef>
                <a:spcPts val="0"/>
              </a:spcBef>
              <a:spcAft>
                <a:spcPts val="0"/>
              </a:spcAft>
              <a:buSzPts val="1400"/>
              <a:buNone/>
            </a:pPr>
            <a:endParaRPr sz="2100"/>
          </a:p>
          <a:p>
            <a:pPr marL="457200" lvl="0" indent="-361950" algn="l" rtl="0">
              <a:lnSpc>
                <a:spcPct val="100000"/>
              </a:lnSpc>
              <a:spcBef>
                <a:spcPts val="0"/>
              </a:spcBef>
              <a:spcAft>
                <a:spcPts val="0"/>
              </a:spcAft>
              <a:buSzPts val="2100"/>
              <a:buChar char="●"/>
            </a:pPr>
            <a:r>
              <a:rPr lang="en-US" sz="2100"/>
              <a:t>Targeted Implementation of Program Goals and evidence based practices </a:t>
            </a:r>
            <a:endParaRPr sz="2100"/>
          </a:p>
          <a:p>
            <a:pPr marL="914400" lvl="0" indent="0" algn="l" rtl="0">
              <a:lnSpc>
                <a:spcPct val="100000"/>
              </a:lnSpc>
              <a:spcBef>
                <a:spcPts val="0"/>
              </a:spcBef>
              <a:spcAft>
                <a:spcPts val="0"/>
              </a:spcAft>
              <a:buSzPts val="1400"/>
              <a:buNone/>
            </a:pPr>
            <a:endParaRPr sz="2100"/>
          </a:p>
          <a:p>
            <a:pPr marL="457200" lvl="0" indent="-361950" algn="l" rtl="0">
              <a:lnSpc>
                <a:spcPct val="100000"/>
              </a:lnSpc>
              <a:spcBef>
                <a:spcPts val="0"/>
              </a:spcBef>
              <a:spcAft>
                <a:spcPts val="0"/>
              </a:spcAft>
              <a:buSzPts val="2100"/>
              <a:buChar char="●"/>
            </a:pPr>
            <a:r>
              <a:rPr lang="en-US" sz="2100"/>
              <a:t>Recruitment and Enrollment of Families </a:t>
            </a:r>
            <a:endParaRPr sz="2100"/>
          </a:p>
          <a:p>
            <a:pPr marL="914400" lvl="0" indent="0" algn="l" rtl="0">
              <a:lnSpc>
                <a:spcPct val="100000"/>
              </a:lnSpc>
              <a:spcBef>
                <a:spcPts val="0"/>
              </a:spcBef>
              <a:spcAft>
                <a:spcPts val="0"/>
              </a:spcAft>
              <a:buSzPts val="1400"/>
              <a:buNone/>
            </a:pPr>
            <a:endParaRPr sz="2100"/>
          </a:p>
          <a:p>
            <a:pPr marL="457200" lvl="0" indent="-361950" algn="l" rtl="0">
              <a:lnSpc>
                <a:spcPct val="100000"/>
              </a:lnSpc>
              <a:spcBef>
                <a:spcPts val="0"/>
              </a:spcBef>
              <a:spcAft>
                <a:spcPts val="0"/>
              </a:spcAft>
              <a:buSzPts val="2100"/>
              <a:buChar char="●"/>
            </a:pPr>
            <a:r>
              <a:rPr lang="en-US" sz="2100"/>
              <a:t>Engagement and Retention of Families</a:t>
            </a:r>
            <a:endParaRPr sz="2100"/>
          </a:p>
          <a:p>
            <a:pPr marL="914400" lvl="0" indent="0" algn="l" rtl="0">
              <a:lnSpc>
                <a:spcPct val="100000"/>
              </a:lnSpc>
              <a:spcBef>
                <a:spcPts val="0"/>
              </a:spcBef>
              <a:spcAft>
                <a:spcPts val="0"/>
              </a:spcAft>
              <a:buSzPts val="1400"/>
              <a:buNone/>
            </a:pPr>
            <a:endParaRPr sz="2100"/>
          </a:p>
          <a:p>
            <a:pPr marL="457200" lvl="0" indent="-361950" algn="l" rtl="0">
              <a:lnSpc>
                <a:spcPct val="100000"/>
              </a:lnSpc>
              <a:spcBef>
                <a:spcPts val="0"/>
              </a:spcBef>
              <a:spcAft>
                <a:spcPts val="0"/>
              </a:spcAft>
              <a:buSzPts val="2100"/>
              <a:buChar char="●"/>
            </a:pPr>
            <a:r>
              <a:rPr lang="en-US" sz="2100"/>
              <a:t>Program Management  </a:t>
            </a:r>
            <a:endParaRPr sz="2100"/>
          </a:p>
          <a:p>
            <a:pPr marL="457200" lvl="0" indent="0" algn="l" rtl="0">
              <a:lnSpc>
                <a:spcPct val="100000"/>
              </a:lnSpc>
              <a:spcBef>
                <a:spcPts val="0"/>
              </a:spcBef>
              <a:spcAft>
                <a:spcPts val="0"/>
              </a:spcAft>
              <a:buSzPts val="1400"/>
              <a:buNone/>
            </a:pPr>
            <a:r>
              <a:rPr lang="en-US" sz="1700">
                <a:solidFill>
                  <a:srgbClr val="222222"/>
                </a:solidFill>
                <a:highlight>
                  <a:srgbClr val="FFFFFF"/>
                </a:highlight>
                <a:latin typeface="Arial"/>
                <a:ea typeface="Arial"/>
                <a:cs typeface="Arial"/>
                <a:sym typeface="Arial"/>
              </a:rPr>
              <a:t>.  </a:t>
            </a:r>
            <a:endParaRPr sz="1700">
              <a:solidFill>
                <a:srgbClr val="222222"/>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SzPts val="1400"/>
              <a:buNone/>
            </a:pPr>
            <a:endParaRPr sz="1500"/>
          </a:p>
        </p:txBody>
      </p:sp>
      <p:pic>
        <p:nvPicPr>
          <p:cNvPr id="234" name="Google Shape;234;g154fcda5248_0_1617"/>
          <p:cNvPicPr preferRelativeResize="0"/>
          <p:nvPr/>
        </p:nvPicPr>
        <p:blipFill rotWithShape="1">
          <a:blip r:embed="rId4">
            <a:alphaModFix/>
          </a:blip>
          <a:srcRect/>
          <a:stretch/>
        </p:blipFill>
        <p:spPr>
          <a:xfrm>
            <a:off x="1058063" y="1577350"/>
            <a:ext cx="3705475" cy="4795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48113c1362_0_23"/>
          <p:cNvSpPr/>
          <p:nvPr/>
        </p:nvSpPr>
        <p:spPr>
          <a:xfrm>
            <a:off x="0" y="0"/>
            <a:ext cx="10287000" cy="1039494"/>
          </a:xfrm>
          <a:custGeom>
            <a:avLst/>
            <a:gdLst/>
            <a:ahLst/>
            <a:cxnLst/>
            <a:rect l="l" t="t" r="r" b="b"/>
            <a:pathLst>
              <a:path w="10287000" h="1039494" extrusionOk="0">
                <a:moveTo>
                  <a:pt x="8916543" y="0"/>
                </a:moveTo>
                <a:lnTo>
                  <a:pt x="0" y="0"/>
                </a:lnTo>
                <a:lnTo>
                  <a:pt x="0" y="1039368"/>
                </a:lnTo>
                <a:lnTo>
                  <a:pt x="10287000" y="1039368"/>
                </a:lnTo>
                <a:lnTo>
                  <a:pt x="8916543"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0" name="Google Shape;240;g148113c1362_0_23"/>
          <p:cNvSpPr/>
          <p:nvPr/>
        </p:nvSpPr>
        <p:spPr>
          <a:xfrm>
            <a:off x="0" y="6516623"/>
            <a:ext cx="12192000" cy="341629"/>
          </a:xfrm>
          <a:custGeom>
            <a:avLst/>
            <a:gdLst/>
            <a:ahLst/>
            <a:cxnLst/>
            <a:rect l="l" t="t" r="r" b="b"/>
            <a:pathLst>
              <a:path w="12192000" h="341629" extrusionOk="0">
                <a:moveTo>
                  <a:pt x="12192000" y="0"/>
                </a:moveTo>
                <a:lnTo>
                  <a:pt x="0" y="0"/>
                </a:lnTo>
                <a:lnTo>
                  <a:pt x="0" y="341375"/>
                </a:lnTo>
                <a:lnTo>
                  <a:pt x="12192000" y="341375"/>
                </a:lnTo>
                <a:lnTo>
                  <a:pt x="12192000"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41" name="Google Shape;241;g148113c1362_0_23"/>
          <p:cNvPicPr preferRelativeResize="0"/>
          <p:nvPr/>
        </p:nvPicPr>
        <p:blipFill rotWithShape="1">
          <a:blip r:embed="rId3">
            <a:alphaModFix/>
          </a:blip>
          <a:srcRect/>
          <a:stretch/>
        </p:blipFill>
        <p:spPr>
          <a:xfrm>
            <a:off x="10217067" y="82289"/>
            <a:ext cx="1706271" cy="864671"/>
          </a:xfrm>
          <a:prstGeom prst="rect">
            <a:avLst/>
          </a:prstGeom>
          <a:noFill/>
          <a:ln>
            <a:noFill/>
          </a:ln>
        </p:spPr>
      </p:pic>
      <p:sp>
        <p:nvSpPr>
          <p:cNvPr id="242" name="Google Shape;242;g148113c1362_0_23"/>
          <p:cNvSpPr txBox="1"/>
          <p:nvPr/>
        </p:nvSpPr>
        <p:spPr>
          <a:xfrm>
            <a:off x="286150" y="1302525"/>
            <a:ext cx="11603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148113c1362_0_23"/>
          <p:cNvSpPr txBox="1">
            <a:spLocks noGrp="1"/>
          </p:cNvSpPr>
          <p:nvPr>
            <p:ph type="title"/>
          </p:nvPr>
        </p:nvSpPr>
        <p:spPr>
          <a:xfrm>
            <a:off x="609600" y="274320"/>
            <a:ext cx="10972800" cy="6774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dk1"/>
              </a:buClr>
              <a:buSzPts val="4400"/>
              <a:buFont typeface="Calibri"/>
              <a:buNone/>
            </a:pPr>
            <a:r>
              <a:rPr lang="en-US" sz="4400">
                <a:solidFill>
                  <a:schemeClr val="lt2"/>
                </a:solidFill>
              </a:rPr>
              <a:t>Site Visit Fiscal </a:t>
            </a:r>
            <a:r>
              <a:rPr lang="en-US" sz="4400">
                <a:solidFill>
                  <a:schemeClr val="dk1"/>
                </a:solidFill>
              </a:rPr>
              <a:t> </a:t>
            </a:r>
            <a:endParaRPr/>
          </a:p>
        </p:txBody>
      </p:sp>
      <p:sp>
        <p:nvSpPr>
          <p:cNvPr id="244" name="Google Shape;244;g148113c1362_0_23"/>
          <p:cNvSpPr txBox="1">
            <a:spLocks noGrp="1"/>
          </p:cNvSpPr>
          <p:nvPr>
            <p:ph type="body" idx="1"/>
          </p:nvPr>
        </p:nvSpPr>
        <p:spPr>
          <a:xfrm>
            <a:off x="609600" y="1577340"/>
            <a:ext cx="5303400" cy="600300"/>
          </a:xfrm>
          <a:prstGeom prst="rect">
            <a:avLst/>
          </a:prstGeom>
          <a:noFill/>
          <a:ln>
            <a:noFill/>
          </a:ln>
        </p:spPr>
        <p:txBody>
          <a:bodyPr spcFirstLastPara="1" wrap="square" lIns="0" tIns="0" rIns="0" bIns="0" anchor="t" anchorCtr="0">
            <a:spAutoFit/>
          </a:bodyPr>
          <a:lstStyle/>
          <a:p>
            <a:pPr marL="457200" lvl="0" indent="0" algn="l" rtl="0">
              <a:lnSpc>
                <a:spcPct val="100000"/>
              </a:lnSpc>
              <a:spcBef>
                <a:spcPts val="0"/>
              </a:spcBef>
              <a:spcAft>
                <a:spcPts val="0"/>
              </a:spcAft>
              <a:buSzPts val="1400"/>
              <a:buNone/>
            </a:pPr>
            <a:r>
              <a:rPr lang="en-US" sz="2100"/>
              <a:t>  </a:t>
            </a:r>
            <a:endParaRPr sz="2100"/>
          </a:p>
          <a:p>
            <a:pPr marL="457200" lvl="0" indent="0" algn="l" rtl="0">
              <a:lnSpc>
                <a:spcPct val="100000"/>
              </a:lnSpc>
              <a:spcBef>
                <a:spcPts val="0"/>
              </a:spcBef>
              <a:spcAft>
                <a:spcPts val="0"/>
              </a:spcAft>
              <a:buSzPts val="1400"/>
              <a:buNone/>
            </a:pPr>
            <a:endParaRPr/>
          </a:p>
        </p:txBody>
      </p:sp>
      <p:sp>
        <p:nvSpPr>
          <p:cNvPr id="245" name="Google Shape;245;g148113c1362_0_23"/>
          <p:cNvSpPr txBox="1">
            <a:spLocks noGrp="1"/>
          </p:cNvSpPr>
          <p:nvPr>
            <p:ph type="body" idx="2"/>
          </p:nvPr>
        </p:nvSpPr>
        <p:spPr>
          <a:xfrm>
            <a:off x="5700700" y="1577346"/>
            <a:ext cx="5881500" cy="4294500"/>
          </a:xfrm>
          <a:prstGeom prst="rect">
            <a:avLst/>
          </a:prstGeom>
          <a:noFill/>
          <a:ln>
            <a:noFill/>
          </a:ln>
        </p:spPr>
        <p:txBody>
          <a:bodyPr spcFirstLastPara="1" wrap="square" lIns="0" tIns="0" rIns="0" bIns="0" anchor="t" anchorCtr="0">
            <a:spAutoFit/>
          </a:bodyPr>
          <a:lstStyle/>
          <a:p>
            <a:pPr marL="457200" lvl="0" indent="0" algn="l" rtl="0">
              <a:lnSpc>
                <a:spcPct val="100000"/>
              </a:lnSpc>
              <a:spcBef>
                <a:spcPts val="0"/>
              </a:spcBef>
              <a:spcAft>
                <a:spcPts val="0"/>
              </a:spcAft>
              <a:buSzPts val="1400"/>
              <a:buNone/>
            </a:pPr>
            <a:endParaRPr sz="2100"/>
          </a:p>
          <a:p>
            <a:pPr marL="457200" lvl="0" indent="-400050" algn="l" rtl="0">
              <a:lnSpc>
                <a:spcPct val="100000"/>
              </a:lnSpc>
              <a:spcBef>
                <a:spcPts val="0"/>
              </a:spcBef>
              <a:spcAft>
                <a:spcPts val="0"/>
              </a:spcAft>
              <a:buClr>
                <a:srgbClr val="222222"/>
              </a:buClr>
              <a:buSzPts val="2700"/>
              <a:buFont typeface="Arial"/>
              <a:buChar char="●"/>
            </a:pPr>
            <a:r>
              <a:rPr lang="en-US" sz="2700">
                <a:solidFill>
                  <a:srgbClr val="222222"/>
                </a:solidFill>
                <a:highlight>
                  <a:srgbClr val="FFFFFF"/>
                </a:highlight>
                <a:latin typeface="Arial"/>
                <a:ea typeface="Arial"/>
                <a:cs typeface="Arial"/>
                <a:sym typeface="Arial"/>
              </a:rPr>
              <a:t>Review documentation for sample expenditures </a:t>
            </a:r>
            <a:endParaRPr sz="2700">
              <a:solidFill>
                <a:srgbClr val="222222"/>
              </a:solidFill>
              <a:highlight>
                <a:srgbClr val="FFFFFF"/>
              </a:highlight>
              <a:latin typeface="Arial"/>
              <a:ea typeface="Arial"/>
              <a:cs typeface="Arial"/>
              <a:sym typeface="Arial"/>
            </a:endParaRPr>
          </a:p>
          <a:p>
            <a:pPr marL="457200" lvl="0" indent="-400050" algn="l" rtl="0">
              <a:lnSpc>
                <a:spcPct val="100000"/>
              </a:lnSpc>
              <a:spcBef>
                <a:spcPts val="0"/>
              </a:spcBef>
              <a:spcAft>
                <a:spcPts val="0"/>
              </a:spcAft>
              <a:buClr>
                <a:srgbClr val="222222"/>
              </a:buClr>
              <a:buSzPts val="2700"/>
              <a:buFont typeface="Arial"/>
              <a:buChar char="●"/>
            </a:pPr>
            <a:r>
              <a:rPr lang="en-US" sz="2700">
                <a:solidFill>
                  <a:srgbClr val="222222"/>
                </a:solidFill>
                <a:highlight>
                  <a:srgbClr val="FFFFFF"/>
                </a:highlight>
                <a:latin typeface="Arial"/>
                <a:ea typeface="Arial"/>
                <a:cs typeface="Arial"/>
                <a:sym typeface="Arial"/>
              </a:rPr>
              <a:t>Review your policies and procedures that relate to grant spending </a:t>
            </a:r>
            <a:endParaRPr sz="2700">
              <a:solidFill>
                <a:srgbClr val="222222"/>
              </a:solidFill>
              <a:highlight>
                <a:srgbClr val="FFFFFF"/>
              </a:highlight>
              <a:latin typeface="Arial"/>
              <a:ea typeface="Arial"/>
              <a:cs typeface="Arial"/>
              <a:sym typeface="Arial"/>
            </a:endParaRPr>
          </a:p>
          <a:p>
            <a:pPr marL="457200" lvl="0" indent="-400050" algn="l" rtl="0">
              <a:lnSpc>
                <a:spcPct val="100000"/>
              </a:lnSpc>
              <a:spcBef>
                <a:spcPts val="0"/>
              </a:spcBef>
              <a:spcAft>
                <a:spcPts val="0"/>
              </a:spcAft>
              <a:buClr>
                <a:srgbClr val="222222"/>
              </a:buClr>
              <a:buSzPts val="2700"/>
              <a:buFont typeface="Arial"/>
              <a:buChar char="●"/>
            </a:pPr>
            <a:r>
              <a:rPr lang="en-US" sz="2700">
                <a:solidFill>
                  <a:srgbClr val="222222"/>
                </a:solidFill>
                <a:highlight>
                  <a:srgbClr val="FFFFFF"/>
                </a:highlight>
                <a:latin typeface="Arial"/>
                <a:ea typeface="Arial"/>
                <a:cs typeface="Arial"/>
                <a:sym typeface="Arial"/>
              </a:rPr>
              <a:t>Reporting data and timeliness of submissions</a:t>
            </a:r>
            <a:endParaRPr sz="2700">
              <a:solidFill>
                <a:srgbClr val="222222"/>
              </a:solidFill>
              <a:highlight>
                <a:srgbClr val="FFFFFF"/>
              </a:highlight>
              <a:latin typeface="Arial"/>
              <a:ea typeface="Arial"/>
              <a:cs typeface="Arial"/>
              <a:sym typeface="Arial"/>
            </a:endParaRPr>
          </a:p>
          <a:p>
            <a:pPr marL="457200" lvl="0" indent="-400050" algn="l" rtl="0">
              <a:lnSpc>
                <a:spcPct val="100000"/>
              </a:lnSpc>
              <a:spcBef>
                <a:spcPts val="0"/>
              </a:spcBef>
              <a:spcAft>
                <a:spcPts val="0"/>
              </a:spcAft>
              <a:buClr>
                <a:srgbClr val="222222"/>
              </a:buClr>
              <a:buSzPts val="2700"/>
              <a:buFont typeface="Arial"/>
              <a:buChar char="●"/>
            </a:pPr>
            <a:r>
              <a:rPr lang="en-US" sz="2700">
                <a:solidFill>
                  <a:srgbClr val="222222"/>
                </a:solidFill>
                <a:highlight>
                  <a:srgbClr val="FFFFFF"/>
                </a:highlight>
                <a:latin typeface="Arial"/>
                <a:ea typeface="Arial"/>
                <a:cs typeface="Arial"/>
                <a:sym typeface="Arial"/>
              </a:rPr>
              <a:t>Time and Effort reporting documents</a:t>
            </a:r>
            <a:r>
              <a:rPr lang="en-US" sz="1700">
                <a:solidFill>
                  <a:srgbClr val="222222"/>
                </a:solidFill>
                <a:highlight>
                  <a:srgbClr val="FFFFFF"/>
                </a:highlight>
                <a:latin typeface="Arial"/>
                <a:ea typeface="Arial"/>
                <a:cs typeface="Arial"/>
                <a:sym typeface="Arial"/>
              </a:rPr>
              <a:t> </a:t>
            </a:r>
            <a:endParaRPr sz="1700">
              <a:solidFill>
                <a:srgbClr val="222222"/>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SzPts val="1400"/>
              <a:buNone/>
            </a:pPr>
            <a:endParaRPr sz="1500"/>
          </a:p>
        </p:txBody>
      </p:sp>
      <p:pic>
        <p:nvPicPr>
          <p:cNvPr id="246" name="Google Shape;246;g148113c1362_0_23"/>
          <p:cNvPicPr preferRelativeResize="0"/>
          <p:nvPr/>
        </p:nvPicPr>
        <p:blipFill rotWithShape="1">
          <a:blip r:embed="rId4">
            <a:alphaModFix/>
          </a:blip>
          <a:srcRect/>
          <a:stretch/>
        </p:blipFill>
        <p:spPr>
          <a:xfrm>
            <a:off x="152400" y="1975775"/>
            <a:ext cx="5548300" cy="3604575"/>
          </a:xfrm>
          <a:prstGeom prst="rect">
            <a:avLst/>
          </a:prstGeom>
          <a:noFill/>
          <a:ln>
            <a:noFill/>
          </a:ln>
        </p:spPr>
      </p:pic>
      <p:sp>
        <p:nvSpPr>
          <p:cNvPr id="247" name="Google Shape;247;g148113c1362_0_23"/>
          <p:cNvSpPr txBox="1"/>
          <p:nvPr/>
        </p:nvSpPr>
        <p:spPr>
          <a:xfrm>
            <a:off x="537375" y="1356250"/>
            <a:ext cx="7369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Home Visiting Fiscal Monitoring Tool</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48113c1362_0_15"/>
          <p:cNvSpPr/>
          <p:nvPr/>
        </p:nvSpPr>
        <p:spPr>
          <a:xfrm>
            <a:off x="0" y="0"/>
            <a:ext cx="10287000" cy="1039494"/>
          </a:xfrm>
          <a:custGeom>
            <a:avLst/>
            <a:gdLst/>
            <a:ahLst/>
            <a:cxnLst/>
            <a:rect l="l" t="t" r="r" b="b"/>
            <a:pathLst>
              <a:path w="10287000" h="1039494" extrusionOk="0">
                <a:moveTo>
                  <a:pt x="8916543" y="0"/>
                </a:moveTo>
                <a:lnTo>
                  <a:pt x="0" y="0"/>
                </a:lnTo>
                <a:lnTo>
                  <a:pt x="0" y="1039368"/>
                </a:lnTo>
                <a:lnTo>
                  <a:pt x="10287000" y="1039368"/>
                </a:lnTo>
                <a:lnTo>
                  <a:pt x="8916543"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3" name="Google Shape;253;g148113c1362_0_15"/>
          <p:cNvSpPr/>
          <p:nvPr/>
        </p:nvSpPr>
        <p:spPr>
          <a:xfrm>
            <a:off x="0" y="6516623"/>
            <a:ext cx="12192000" cy="341629"/>
          </a:xfrm>
          <a:custGeom>
            <a:avLst/>
            <a:gdLst/>
            <a:ahLst/>
            <a:cxnLst/>
            <a:rect l="l" t="t" r="r" b="b"/>
            <a:pathLst>
              <a:path w="12192000" h="341629" extrusionOk="0">
                <a:moveTo>
                  <a:pt x="12192000" y="0"/>
                </a:moveTo>
                <a:lnTo>
                  <a:pt x="0" y="0"/>
                </a:lnTo>
                <a:lnTo>
                  <a:pt x="0" y="341375"/>
                </a:lnTo>
                <a:lnTo>
                  <a:pt x="12192000" y="341375"/>
                </a:lnTo>
                <a:lnTo>
                  <a:pt x="12192000"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54" name="Google Shape;254;g148113c1362_0_15"/>
          <p:cNvPicPr preferRelativeResize="0"/>
          <p:nvPr/>
        </p:nvPicPr>
        <p:blipFill rotWithShape="1">
          <a:blip r:embed="rId3">
            <a:alphaModFix/>
          </a:blip>
          <a:srcRect/>
          <a:stretch/>
        </p:blipFill>
        <p:spPr>
          <a:xfrm>
            <a:off x="10217067" y="82289"/>
            <a:ext cx="1706271" cy="864671"/>
          </a:xfrm>
          <a:prstGeom prst="rect">
            <a:avLst/>
          </a:prstGeom>
          <a:noFill/>
          <a:ln>
            <a:noFill/>
          </a:ln>
        </p:spPr>
      </p:pic>
      <p:sp>
        <p:nvSpPr>
          <p:cNvPr id="255" name="Google Shape;255;g148113c1362_0_15"/>
          <p:cNvSpPr txBox="1"/>
          <p:nvPr/>
        </p:nvSpPr>
        <p:spPr>
          <a:xfrm>
            <a:off x="286150" y="1302525"/>
            <a:ext cx="3935100" cy="4571400"/>
          </a:xfrm>
          <a:prstGeom prst="rect">
            <a:avLst/>
          </a:prstGeom>
          <a:noFill/>
          <a:ln>
            <a:noFill/>
          </a:ln>
        </p:spPr>
        <p:txBody>
          <a:bodyPr spcFirstLastPara="1" wrap="square" lIns="91425" tIns="91425" rIns="91425" bIns="91425" anchor="t" anchorCtr="0">
            <a:spAutoFit/>
          </a:bodyPr>
          <a:lstStyle/>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All documents will now be submitted using our MOVEit Transfer system </a:t>
            </a:r>
            <a:endParaRPr sz="1900" b="0" i="0" u="none" strike="noStrike" cap="none">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You will soon receive a MOVEit email to help with your password setup and attached will be a MOVEit User Guide to help you navigate the site.  </a:t>
            </a:r>
            <a:endParaRPr sz="1900" b="0" i="0" u="none" strike="noStrike" cap="none">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Two or three people within your agency should have access.  </a:t>
            </a:r>
            <a:endParaRPr sz="1900" b="0" i="0" u="none" strike="noStrike" cap="none">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Email your grants liaison if you have any questions</a:t>
            </a:r>
            <a:endParaRPr sz="19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56" name="Google Shape;256;g148113c1362_0_15"/>
          <p:cNvSpPr txBox="1">
            <a:spLocks noGrp="1"/>
          </p:cNvSpPr>
          <p:nvPr>
            <p:ph type="title"/>
          </p:nvPr>
        </p:nvSpPr>
        <p:spPr>
          <a:xfrm>
            <a:off x="609600" y="274320"/>
            <a:ext cx="10972800" cy="6774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dk1"/>
              </a:buClr>
              <a:buSzPts val="4400"/>
              <a:buFont typeface="Calibri"/>
              <a:buNone/>
            </a:pPr>
            <a:r>
              <a:rPr lang="en-US" sz="4400">
                <a:solidFill>
                  <a:schemeClr val="lt2"/>
                </a:solidFill>
              </a:rPr>
              <a:t>MOVEit Transfer</a:t>
            </a:r>
            <a:r>
              <a:rPr lang="en-US" sz="4400">
                <a:solidFill>
                  <a:schemeClr val="dk1"/>
                </a:solidFill>
              </a:rPr>
              <a:t> </a:t>
            </a:r>
            <a:endParaRPr/>
          </a:p>
        </p:txBody>
      </p:sp>
      <p:pic>
        <p:nvPicPr>
          <p:cNvPr id="257" name="Google Shape;257;g148113c1362_0_15"/>
          <p:cNvPicPr preferRelativeResize="0"/>
          <p:nvPr/>
        </p:nvPicPr>
        <p:blipFill rotWithShape="1">
          <a:blip r:embed="rId4">
            <a:alphaModFix/>
          </a:blip>
          <a:srcRect/>
          <a:stretch/>
        </p:blipFill>
        <p:spPr>
          <a:xfrm>
            <a:off x="4326013" y="1302525"/>
            <a:ext cx="7563829" cy="45214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48113c1362_0_7"/>
          <p:cNvSpPr/>
          <p:nvPr/>
        </p:nvSpPr>
        <p:spPr>
          <a:xfrm>
            <a:off x="0" y="0"/>
            <a:ext cx="10287000" cy="1039494"/>
          </a:xfrm>
          <a:custGeom>
            <a:avLst/>
            <a:gdLst/>
            <a:ahLst/>
            <a:cxnLst/>
            <a:rect l="l" t="t" r="r" b="b"/>
            <a:pathLst>
              <a:path w="10287000" h="1039494" extrusionOk="0">
                <a:moveTo>
                  <a:pt x="8916543" y="0"/>
                </a:moveTo>
                <a:lnTo>
                  <a:pt x="0" y="0"/>
                </a:lnTo>
                <a:lnTo>
                  <a:pt x="0" y="1039368"/>
                </a:lnTo>
                <a:lnTo>
                  <a:pt x="10287000" y="1039368"/>
                </a:lnTo>
                <a:lnTo>
                  <a:pt x="8916543"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3" name="Google Shape;263;g148113c1362_0_7"/>
          <p:cNvSpPr/>
          <p:nvPr/>
        </p:nvSpPr>
        <p:spPr>
          <a:xfrm>
            <a:off x="0" y="6516623"/>
            <a:ext cx="12192000" cy="341629"/>
          </a:xfrm>
          <a:custGeom>
            <a:avLst/>
            <a:gdLst/>
            <a:ahLst/>
            <a:cxnLst/>
            <a:rect l="l" t="t" r="r" b="b"/>
            <a:pathLst>
              <a:path w="12192000" h="341629" extrusionOk="0">
                <a:moveTo>
                  <a:pt x="12192000" y="0"/>
                </a:moveTo>
                <a:lnTo>
                  <a:pt x="0" y="0"/>
                </a:lnTo>
                <a:lnTo>
                  <a:pt x="0" y="341375"/>
                </a:lnTo>
                <a:lnTo>
                  <a:pt x="12192000" y="341375"/>
                </a:lnTo>
                <a:lnTo>
                  <a:pt x="12192000"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64" name="Google Shape;264;g148113c1362_0_7"/>
          <p:cNvPicPr preferRelativeResize="0"/>
          <p:nvPr/>
        </p:nvPicPr>
        <p:blipFill rotWithShape="1">
          <a:blip r:embed="rId3">
            <a:alphaModFix/>
          </a:blip>
          <a:srcRect/>
          <a:stretch/>
        </p:blipFill>
        <p:spPr>
          <a:xfrm>
            <a:off x="10217067" y="82289"/>
            <a:ext cx="1706271" cy="864671"/>
          </a:xfrm>
          <a:prstGeom prst="rect">
            <a:avLst/>
          </a:prstGeom>
          <a:noFill/>
          <a:ln>
            <a:noFill/>
          </a:ln>
        </p:spPr>
      </p:pic>
      <p:sp>
        <p:nvSpPr>
          <p:cNvPr id="265" name="Google Shape;265;g148113c1362_0_7"/>
          <p:cNvSpPr txBox="1"/>
          <p:nvPr/>
        </p:nvSpPr>
        <p:spPr>
          <a:xfrm>
            <a:off x="286150" y="1302525"/>
            <a:ext cx="11603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148113c1362_0_7"/>
          <p:cNvSpPr txBox="1">
            <a:spLocks noGrp="1"/>
          </p:cNvSpPr>
          <p:nvPr>
            <p:ph type="title"/>
          </p:nvPr>
        </p:nvSpPr>
        <p:spPr>
          <a:xfrm>
            <a:off x="609600" y="274320"/>
            <a:ext cx="10972800" cy="6774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dk1"/>
              </a:buClr>
              <a:buSzPts val="4400"/>
              <a:buFont typeface="Calibri"/>
              <a:buNone/>
            </a:pPr>
            <a:r>
              <a:rPr lang="en-US" sz="4400">
                <a:solidFill>
                  <a:schemeClr val="lt2"/>
                </a:solidFill>
              </a:rPr>
              <a:t>Moveit Secure Server</a:t>
            </a:r>
            <a:r>
              <a:rPr lang="en-US" sz="4400">
                <a:solidFill>
                  <a:schemeClr val="dk1"/>
                </a:solidFill>
              </a:rPr>
              <a:t> </a:t>
            </a:r>
            <a:endParaRPr/>
          </a:p>
        </p:txBody>
      </p:sp>
      <p:sp>
        <p:nvSpPr>
          <p:cNvPr id="267" name="Google Shape;267;g148113c1362_0_7"/>
          <p:cNvSpPr txBox="1">
            <a:spLocks noGrp="1"/>
          </p:cNvSpPr>
          <p:nvPr>
            <p:ph type="body" idx="1"/>
          </p:nvPr>
        </p:nvSpPr>
        <p:spPr>
          <a:xfrm>
            <a:off x="609600" y="1577340"/>
            <a:ext cx="5303400" cy="3540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2300"/>
              <a:t>Upload Screen</a:t>
            </a:r>
            <a:r>
              <a:rPr lang="en-US" sz="1700"/>
              <a:t> </a:t>
            </a:r>
            <a:endParaRPr sz="1700"/>
          </a:p>
        </p:txBody>
      </p:sp>
      <p:sp>
        <p:nvSpPr>
          <p:cNvPr id="268" name="Google Shape;268;g148113c1362_0_7"/>
          <p:cNvSpPr txBox="1">
            <a:spLocks noGrp="1"/>
          </p:cNvSpPr>
          <p:nvPr>
            <p:ph type="body" idx="2"/>
          </p:nvPr>
        </p:nvSpPr>
        <p:spPr>
          <a:xfrm>
            <a:off x="6278880" y="1577340"/>
            <a:ext cx="5303400" cy="369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2400"/>
              <a:t>Screenshot of your uploaded document(s)</a:t>
            </a:r>
            <a:endParaRPr sz="2400"/>
          </a:p>
        </p:txBody>
      </p:sp>
      <p:pic>
        <p:nvPicPr>
          <p:cNvPr id="269" name="Google Shape;269;g148113c1362_0_7"/>
          <p:cNvPicPr preferRelativeResize="0"/>
          <p:nvPr/>
        </p:nvPicPr>
        <p:blipFill rotWithShape="1">
          <a:blip r:embed="rId4">
            <a:alphaModFix/>
          </a:blip>
          <a:srcRect/>
          <a:stretch/>
        </p:blipFill>
        <p:spPr>
          <a:xfrm>
            <a:off x="991325" y="2053527"/>
            <a:ext cx="3915968" cy="4357283"/>
          </a:xfrm>
          <a:prstGeom prst="rect">
            <a:avLst/>
          </a:prstGeom>
          <a:noFill/>
          <a:ln>
            <a:noFill/>
          </a:ln>
        </p:spPr>
      </p:pic>
      <p:pic>
        <p:nvPicPr>
          <p:cNvPr id="270" name="Google Shape;270;g148113c1362_0_7"/>
          <p:cNvPicPr preferRelativeResize="0"/>
          <p:nvPr/>
        </p:nvPicPr>
        <p:blipFill rotWithShape="1">
          <a:blip r:embed="rId5">
            <a:alphaModFix/>
          </a:blip>
          <a:srcRect/>
          <a:stretch/>
        </p:blipFill>
        <p:spPr>
          <a:xfrm>
            <a:off x="6278875" y="2099050"/>
            <a:ext cx="5167575" cy="402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2191330294_0_17"/>
          <p:cNvSpPr/>
          <p:nvPr/>
        </p:nvSpPr>
        <p:spPr>
          <a:xfrm>
            <a:off x="0" y="0"/>
            <a:ext cx="10287000" cy="1039494"/>
          </a:xfrm>
          <a:custGeom>
            <a:avLst/>
            <a:gdLst/>
            <a:ahLst/>
            <a:cxnLst/>
            <a:rect l="l" t="t" r="r" b="b"/>
            <a:pathLst>
              <a:path w="10287000" h="1039494" extrusionOk="0">
                <a:moveTo>
                  <a:pt x="8916543" y="0"/>
                </a:moveTo>
                <a:lnTo>
                  <a:pt x="0" y="0"/>
                </a:lnTo>
                <a:lnTo>
                  <a:pt x="0" y="1039368"/>
                </a:lnTo>
                <a:lnTo>
                  <a:pt x="10287000" y="1039368"/>
                </a:lnTo>
                <a:lnTo>
                  <a:pt x="8916543"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6" name="Google Shape;276;g12191330294_0_17"/>
          <p:cNvSpPr/>
          <p:nvPr/>
        </p:nvSpPr>
        <p:spPr>
          <a:xfrm>
            <a:off x="0" y="6516623"/>
            <a:ext cx="12192000" cy="341629"/>
          </a:xfrm>
          <a:custGeom>
            <a:avLst/>
            <a:gdLst/>
            <a:ahLst/>
            <a:cxnLst/>
            <a:rect l="l" t="t" r="r" b="b"/>
            <a:pathLst>
              <a:path w="12192000" h="341629" extrusionOk="0">
                <a:moveTo>
                  <a:pt x="12192000" y="0"/>
                </a:moveTo>
                <a:lnTo>
                  <a:pt x="0" y="0"/>
                </a:lnTo>
                <a:lnTo>
                  <a:pt x="0" y="341375"/>
                </a:lnTo>
                <a:lnTo>
                  <a:pt x="12192000" y="341375"/>
                </a:lnTo>
                <a:lnTo>
                  <a:pt x="12192000" y="0"/>
                </a:lnTo>
                <a:close/>
              </a:path>
            </a:pathLst>
          </a:custGeom>
          <a:solidFill>
            <a:srgbClr val="001F5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77" name="Google Shape;277;g12191330294_0_17"/>
          <p:cNvPicPr preferRelativeResize="0"/>
          <p:nvPr/>
        </p:nvPicPr>
        <p:blipFill rotWithShape="1">
          <a:blip r:embed="rId3">
            <a:alphaModFix/>
          </a:blip>
          <a:srcRect/>
          <a:stretch/>
        </p:blipFill>
        <p:spPr>
          <a:xfrm>
            <a:off x="10217067" y="82289"/>
            <a:ext cx="1706271" cy="864671"/>
          </a:xfrm>
          <a:prstGeom prst="rect">
            <a:avLst/>
          </a:prstGeom>
          <a:noFill/>
          <a:ln>
            <a:noFill/>
          </a:ln>
        </p:spPr>
      </p:pic>
      <p:sp>
        <p:nvSpPr>
          <p:cNvPr id="278" name="Google Shape;278;g12191330294_0_17"/>
          <p:cNvSpPr txBox="1"/>
          <p:nvPr/>
        </p:nvSpPr>
        <p:spPr>
          <a:xfrm>
            <a:off x="286150" y="2664250"/>
            <a:ext cx="11603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12191330294_0_17"/>
          <p:cNvSpPr txBox="1">
            <a:spLocks noGrp="1"/>
          </p:cNvSpPr>
          <p:nvPr>
            <p:ph type="ctrTitle"/>
          </p:nvPr>
        </p:nvSpPr>
        <p:spPr>
          <a:xfrm>
            <a:off x="330250" y="27155"/>
            <a:ext cx="10932300" cy="985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3600"/>
              <a:buFont typeface="Calibri"/>
              <a:buNone/>
            </a:pPr>
            <a:r>
              <a:rPr lang="en-US" sz="3200">
                <a:solidFill>
                  <a:schemeClr val="lt2"/>
                </a:solidFill>
              </a:rPr>
              <a:t>Home Visiting Grant </a:t>
            </a:r>
            <a:br>
              <a:rPr lang="en-US" sz="3200">
                <a:solidFill>
                  <a:schemeClr val="lt2"/>
                </a:solidFill>
              </a:rPr>
            </a:br>
            <a:r>
              <a:rPr lang="en-US" sz="3200">
                <a:solidFill>
                  <a:schemeClr val="lt2"/>
                </a:solidFill>
              </a:rPr>
              <a:t>Important Dates &amp; Timelines to Remember!</a:t>
            </a:r>
            <a:endParaRPr sz="1400">
              <a:solidFill>
                <a:schemeClr val="lt2"/>
              </a:solidFill>
            </a:endParaRPr>
          </a:p>
        </p:txBody>
      </p:sp>
      <p:sp>
        <p:nvSpPr>
          <p:cNvPr id="280" name="Google Shape;280;g12191330294_0_17"/>
          <p:cNvSpPr txBox="1">
            <a:spLocks noGrp="1"/>
          </p:cNvSpPr>
          <p:nvPr>
            <p:ph type="subTitle" idx="1"/>
          </p:nvPr>
        </p:nvSpPr>
        <p:spPr>
          <a:xfrm>
            <a:off x="277350" y="1177275"/>
            <a:ext cx="11637300" cy="5461200"/>
          </a:xfrm>
          <a:prstGeom prst="rect">
            <a:avLst/>
          </a:prstGeom>
          <a:noFill/>
          <a:ln>
            <a:noFill/>
          </a:ln>
        </p:spPr>
        <p:txBody>
          <a:bodyPr spcFirstLastPara="1" wrap="square" lIns="0" tIns="0" rIns="0" bIns="0" anchor="t" anchorCtr="0">
            <a:spAutoFit/>
          </a:bodyPr>
          <a:lstStyle/>
          <a:p>
            <a:pPr marL="342892" lvl="0" indent="-327652" algn="l" rtl="0">
              <a:lnSpc>
                <a:spcPct val="100000"/>
              </a:lnSpc>
              <a:spcBef>
                <a:spcPts val="0"/>
              </a:spcBef>
              <a:spcAft>
                <a:spcPts val="0"/>
              </a:spcAft>
              <a:buClr>
                <a:schemeClr val="dk1"/>
              </a:buClr>
              <a:buSzPts val="2000"/>
              <a:buChar char="•"/>
            </a:pPr>
            <a:r>
              <a:rPr lang="en-US" sz="2000">
                <a:solidFill>
                  <a:schemeClr val="dk1"/>
                </a:solidFill>
              </a:rPr>
              <a:t>October 14, 2022 we’ll be expecting all documents to</a:t>
            </a:r>
            <a:endParaRPr sz="2000">
              <a:solidFill>
                <a:schemeClr val="dk1"/>
              </a:solidFill>
            </a:endParaRPr>
          </a:p>
          <a:p>
            <a:pPr marL="342892" lvl="0" indent="0" algn="l" rtl="0">
              <a:lnSpc>
                <a:spcPct val="100000"/>
              </a:lnSpc>
              <a:spcBef>
                <a:spcPts val="0"/>
              </a:spcBef>
              <a:spcAft>
                <a:spcPts val="0"/>
              </a:spcAft>
              <a:buSzPts val="1400"/>
              <a:buNone/>
            </a:pPr>
            <a:r>
              <a:rPr lang="en-US" sz="2000">
                <a:solidFill>
                  <a:schemeClr val="dk1"/>
                </a:solidFill>
              </a:rPr>
              <a:t>be sent through our MOVEit system. </a:t>
            </a:r>
            <a:endParaRPr sz="2000">
              <a:solidFill>
                <a:schemeClr val="dk1"/>
              </a:solidFill>
            </a:endParaRPr>
          </a:p>
          <a:p>
            <a:pPr marL="342892" lvl="0" indent="0" algn="l" rtl="0">
              <a:lnSpc>
                <a:spcPct val="100000"/>
              </a:lnSpc>
              <a:spcBef>
                <a:spcPts val="0"/>
              </a:spcBef>
              <a:spcAft>
                <a:spcPts val="0"/>
              </a:spcAft>
              <a:buSzPts val="1400"/>
              <a:buNone/>
            </a:pPr>
            <a:endParaRPr sz="2000">
              <a:solidFill>
                <a:schemeClr val="dk1"/>
              </a:solidFill>
            </a:endParaRPr>
          </a:p>
          <a:p>
            <a:pPr marL="342892" lvl="0" indent="-342892" algn="l" rtl="0">
              <a:lnSpc>
                <a:spcPct val="100000"/>
              </a:lnSpc>
              <a:spcBef>
                <a:spcPts val="0"/>
              </a:spcBef>
              <a:spcAft>
                <a:spcPts val="0"/>
              </a:spcAft>
              <a:buClr>
                <a:schemeClr val="dk1"/>
              </a:buClr>
              <a:buSzPts val="2000"/>
              <a:buChar char="•"/>
            </a:pPr>
            <a:r>
              <a:rPr lang="en-US" sz="2000">
                <a:solidFill>
                  <a:schemeClr val="dk1"/>
                </a:solidFill>
              </a:rPr>
              <a:t>Home Visiting site visits will happen between November </a:t>
            </a:r>
            <a:endParaRPr sz="2000">
              <a:solidFill>
                <a:schemeClr val="dk1"/>
              </a:solidFill>
            </a:endParaRPr>
          </a:p>
          <a:p>
            <a:pPr marL="342892" lvl="0" indent="0" algn="l" rtl="0">
              <a:lnSpc>
                <a:spcPct val="100000"/>
              </a:lnSpc>
              <a:spcBef>
                <a:spcPts val="0"/>
              </a:spcBef>
              <a:spcAft>
                <a:spcPts val="0"/>
              </a:spcAft>
              <a:buSzPts val="1400"/>
              <a:buNone/>
            </a:pPr>
            <a:r>
              <a:rPr lang="en-US" sz="2000">
                <a:solidFill>
                  <a:schemeClr val="dk1"/>
                </a:solidFill>
              </a:rPr>
              <a:t> 2022 and May 2023.</a:t>
            </a:r>
            <a:endParaRPr sz="2000">
              <a:solidFill>
                <a:schemeClr val="dk1"/>
              </a:solidFill>
            </a:endParaRPr>
          </a:p>
          <a:p>
            <a:pPr marL="342892" lvl="0" indent="0" algn="l" rtl="0">
              <a:lnSpc>
                <a:spcPct val="100000"/>
              </a:lnSpc>
              <a:spcBef>
                <a:spcPts val="0"/>
              </a:spcBef>
              <a:spcAft>
                <a:spcPts val="0"/>
              </a:spcAft>
              <a:buSzPts val="1400"/>
              <a:buNone/>
            </a:pPr>
            <a:r>
              <a:rPr lang="en-US" sz="2000">
                <a:solidFill>
                  <a:schemeClr val="dk1"/>
                </a:solidFill>
              </a:rPr>
              <a:t> </a:t>
            </a:r>
            <a:endParaRPr sz="2000">
              <a:solidFill>
                <a:schemeClr val="dk1"/>
              </a:solidFill>
            </a:endParaRPr>
          </a:p>
          <a:p>
            <a:pPr marL="342892" lvl="0" indent="-327652" algn="l" rtl="0">
              <a:lnSpc>
                <a:spcPct val="100000"/>
              </a:lnSpc>
              <a:spcBef>
                <a:spcPts val="0"/>
              </a:spcBef>
              <a:spcAft>
                <a:spcPts val="0"/>
              </a:spcAft>
              <a:buClr>
                <a:schemeClr val="dk1"/>
              </a:buClr>
              <a:buSzPts val="2000"/>
              <a:buChar char="•"/>
            </a:pPr>
            <a:r>
              <a:rPr lang="en-US" sz="2000" b="1" i="1">
                <a:solidFill>
                  <a:schemeClr val="dk1"/>
                </a:solidFill>
              </a:rPr>
              <a:t>Reminder: Please submit your Final Financial Reports that are due</a:t>
            </a:r>
            <a:endParaRPr sz="2000" b="1" i="1">
              <a:solidFill>
                <a:schemeClr val="dk1"/>
              </a:solidFill>
            </a:endParaRPr>
          </a:p>
          <a:p>
            <a:pPr marL="0" lvl="0" indent="0" algn="l" rtl="0">
              <a:lnSpc>
                <a:spcPct val="100000"/>
              </a:lnSpc>
              <a:spcBef>
                <a:spcPts val="0"/>
              </a:spcBef>
              <a:spcAft>
                <a:spcPts val="0"/>
              </a:spcAft>
              <a:buNone/>
            </a:pPr>
            <a:r>
              <a:rPr lang="en-US" sz="2000" b="1" i="1">
                <a:solidFill>
                  <a:schemeClr val="dk1"/>
                </a:solidFill>
              </a:rPr>
              <a:t>      September 30, 2022 along with any final invoices.</a:t>
            </a:r>
            <a:r>
              <a:rPr lang="en-US" sz="2000">
                <a:solidFill>
                  <a:schemeClr val="dk1"/>
                </a:solidFill>
              </a:rPr>
              <a:t>  </a:t>
            </a:r>
            <a:r>
              <a:rPr lang="en-US" sz="2000" i="1">
                <a:solidFill>
                  <a:schemeClr val="dk1"/>
                </a:solidFill>
              </a:rPr>
              <a:t>You can always</a:t>
            </a:r>
            <a:endParaRPr sz="2000" i="1">
              <a:solidFill>
                <a:schemeClr val="dk1"/>
              </a:solidFill>
            </a:endParaRPr>
          </a:p>
          <a:p>
            <a:pPr marL="0" lvl="0" indent="0" algn="l" rtl="0">
              <a:lnSpc>
                <a:spcPct val="100000"/>
              </a:lnSpc>
              <a:spcBef>
                <a:spcPts val="0"/>
              </a:spcBef>
              <a:spcAft>
                <a:spcPts val="0"/>
              </a:spcAft>
              <a:buNone/>
            </a:pPr>
            <a:r>
              <a:rPr lang="en-US" sz="2000" i="1">
                <a:solidFill>
                  <a:schemeClr val="dk1"/>
                </a:solidFill>
              </a:rPr>
              <a:t>      find Information related to timelines on our website.  </a:t>
            </a:r>
            <a:endParaRPr sz="2000" i="1">
              <a:solidFill>
                <a:schemeClr val="dk1"/>
              </a:solidFill>
            </a:endParaRPr>
          </a:p>
          <a:p>
            <a:pPr marL="0" lvl="0" indent="0" algn="l" rtl="0">
              <a:lnSpc>
                <a:spcPct val="100000"/>
              </a:lnSpc>
              <a:spcBef>
                <a:spcPts val="0"/>
              </a:spcBef>
              <a:spcAft>
                <a:spcPts val="0"/>
              </a:spcAft>
              <a:buNone/>
            </a:pPr>
            <a:endParaRPr sz="2000">
              <a:solidFill>
                <a:schemeClr val="dk1"/>
              </a:solidFill>
            </a:endParaRPr>
          </a:p>
          <a:p>
            <a:pPr marL="342892" lvl="0" indent="-327652" algn="l" rtl="0">
              <a:lnSpc>
                <a:spcPct val="100000"/>
              </a:lnSpc>
              <a:spcBef>
                <a:spcPts val="448"/>
              </a:spcBef>
              <a:spcAft>
                <a:spcPts val="0"/>
              </a:spcAft>
              <a:buClr>
                <a:schemeClr val="dk1"/>
              </a:buClr>
              <a:buSzPts val="2000"/>
              <a:buChar char="•"/>
            </a:pPr>
            <a:r>
              <a:rPr lang="en-US" sz="2000">
                <a:solidFill>
                  <a:schemeClr val="dk1"/>
                </a:solidFill>
              </a:rPr>
              <a:t>Narrative Program Reports</a:t>
            </a:r>
            <a:endParaRPr sz="2000">
              <a:solidFill>
                <a:schemeClr val="dk1"/>
              </a:solidFill>
            </a:endParaRPr>
          </a:p>
          <a:p>
            <a:pPr marL="742930" lvl="1" indent="-262881" algn="l" rtl="0">
              <a:lnSpc>
                <a:spcPct val="100000"/>
              </a:lnSpc>
              <a:spcBef>
                <a:spcPts val="392"/>
              </a:spcBef>
              <a:spcAft>
                <a:spcPts val="0"/>
              </a:spcAft>
              <a:buClr>
                <a:schemeClr val="dk1"/>
              </a:buClr>
              <a:buSzPts val="1600"/>
              <a:buChar char="–"/>
            </a:pPr>
            <a:r>
              <a:rPr lang="en-US" sz="1600">
                <a:solidFill>
                  <a:schemeClr val="dk1"/>
                </a:solidFill>
              </a:rPr>
              <a:t>Semi-Annual/Interim Report due January 31, 2023</a:t>
            </a:r>
            <a:endParaRPr sz="1600">
              <a:solidFill>
                <a:schemeClr val="dk1"/>
              </a:solidFill>
            </a:endParaRPr>
          </a:p>
          <a:p>
            <a:pPr marL="742930" lvl="1" indent="-262881" algn="l" rtl="0">
              <a:lnSpc>
                <a:spcPct val="100000"/>
              </a:lnSpc>
              <a:spcBef>
                <a:spcPts val="392"/>
              </a:spcBef>
              <a:spcAft>
                <a:spcPts val="0"/>
              </a:spcAft>
              <a:buClr>
                <a:schemeClr val="dk1"/>
              </a:buClr>
              <a:buSzPts val="1600"/>
              <a:buChar char="–"/>
            </a:pPr>
            <a:r>
              <a:rPr lang="en-US" sz="1600">
                <a:solidFill>
                  <a:schemeClr val="dk1"/>
                </a:solidFill>
              </a:rPr>
              <a:t>Final Report due July 31, 2023</a:t>
            </a:r>
            <a:endParaRPr sz="1600">
              <a:solidFill>
                <a:schemeClr val="dk1"/>
              </a:solidFill>
            </a:endParaRPr>
          </a:p>
          <a:p>
            <a:pPr marL="457188" lvl="1" indent="0" algn="l" rtl="0">
              <a:lnSpc>
                <a:spcPct val="100000"/>
              </a:lnSpc>
              <a:spcBef>
                <a:spcPts val="392"/>
              </a:spcBef>
              <a:spcAft>
                <a:spcPts val="0"/>
              </a:spcAft>
              <a:buClr>
                <a:schemeClr val="dk1"/>
              </a:buClr>
              <a:buSzPts val="2800"/>
              <a:buFont typeface="Arial"/>
              <a:buNone/>
            </a:pPr>
            <a:endParaRPr sz="1200">
              <a:solidFill>
                <a:schemeClr val="dk1"/>
              </a:solidFill>
            </a:endParaRPr>
          </a:p>
          <a:p>
            <a:pPr marL="342892" lvl="0" indent="-327652" algn="l" rtl="0">
              <a:lnSpc>
                <a:spcPct val="100000"/>
              </a:lnSpc>
              <a:spcBef>
                <a:spcPts val="448"/>
              </a:spcBef>
              <a:spcAft>
                <a:spcPts val="0"/>
              </a:spcAft>
              <a:buClr>
                <a:schemeClr val="dk1"/>
              </a:buClr>
              <a:buSzPts val="2000"/>
              <a:buChar char="•"/>
            </a:pPr>
            <a:r>
              <a:rPr lang="en-US" sz="2000">
                <a:solidFill>
                  <a:schemeClr val="dk1"/>
                </a:solidFill>
              </a:rPr>
              <a:t>Fiscal Reports</a:t>
            </a:r>
            <a:endParaRPr sz="2000">
              <a:solidFill>
                <a:schemeClr val="dk1"/>
              </a:solidFill>
            </a:endParaRPr>
          </a:p>
          <a:p>
            <a:pPr marL="742930" lvl="1" indent="-256531" algn="l" rtl="0">
              <a:lnSpc>
                <a:spcPct val="100000"/>
              </a:lnSpc>
              <a:spcBef>
                <a:spcPts val="392"/>
              </a:spcBef>
              <a:spcAft>
                <a:spcPts val="0"/>
              </a:spcAft>
              <a:buClr>
                <a:schemeClr val="dk1"/>
              </a:buClr>
              <a:buSzPts val="1500"/>
              <a:buChar char="–"/>
            </a:pPr>
            <a:r>
              <a:rPr lang="en-US" sz="1500">
                <a:solidFill>
                  <a:schemeClr val="dk1"/>
                </a:solidFill>
              </a:rPr>
              <a:t>Semi-Annual/Interim Report due January 31, 2023</a:t>
            </a:r>
            <a:endParaRPr sz="1500">
              <a:solidFill>
                <a:schemeClr val="dk1"/>
              </a:solidFill>
            </a:endParaRPr>
          </a:p>
          <a:p>
            <a:pPr marL="742929" lvl="1" indent="-256531" algn="l" rtl="0">
              <a:lnSpc>
                <a:spcPct val="100000"/>
              </a:lnSpc>
              <a:spcBef>
                <a:spcPts val="392"/>
              </a:spcBef>
              <a:spcAft>
                <a:spcPts val="0"/>
              </a:spcAft>
              <a:buClr>
                <a:schemeClr val="dk1"/>
              </a:buClr>
              <a:buSzPts val="1500"/>
              <a:buChar char="–"/>
            </a:pPr>
            <a:r>
              <a:rPr lang="en-US" sz="1500">
                <a:solidFill>
                  <a:schemeClr val="dk1"/>
                </a:solidFill>
              </a:rPr>
              <a:t>Final Financial Report due September 30, 2023</a:t>
            </a:r>
            <a:endParaRPr sz="1200">
              <a:solidFill>
                <a:schemeClr val="dk1"/>
              </a:solidFill>
            </a:endParaRPr>
          </a:p>
          <a:p>
            <a:pPr marL="0" lvl="0" indent="0" algn="l" rtl="0">
              <a:lnSpc>
                <a:spcPct val="100000"/>
              </a:lnSpc>
              <a:spcBef>
                <a:spcPts val="0"/>
              </a:spcBef>
              <a:spcAft>
                <a:spcPts val="0"/>
              </a:spcAft>
              <a:buSzPts val="1400"/>
              <a:buNone/>
            </a:pPr>
            <a:endParaRPr sz="1700"/>
          </a:p>
        </p:txBody>
      </p:sp>
      <p:pic>
        <p:nvPicPr>
          <p:cNvPr id="281" name="Google Shape;281;g12191330294_0_17"/>
          <p:cNvPicPr preferRelativeResize="0"/>
          <p:nvPr/>
        </p:nvPicPr>
        <p:blipFill rotWithShape="1">
          <a:blip r:embed="rId4">
            <a:alphaModFix/>
          </a:blip>
          <a:srcRect/>
          <a:stretch/>
        </p:blipFill>
        <p:spPr>
          <a:xfrm>
            <a:off x="7896275" y="1326400"/>
            <a:ext cx="2842800" cy="3198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60785E2578B448BD989010016344E" ma:contentTypeVersion="1" ma:contentTypeDescription="Create a new document." ma:contentTypeScope="" ma:versionID="951e1daa039077727d4ea14f921b417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FF6BD8-A9B7-4FD6-ACB3-CE852E34411D}"/>
</file>

<file path=customXml/itemProps2.xml><?xml version="1.0" encoding="utf-8"?>
<ds:datastoreItem xmlns:ds="http://schemas.openxmlformats.org/officeDocument/2006/customXml" ds:itemID="{0A57C199-E64C-47E6-BFC7-AC8F80184F5E}"/>
</file>

<file path=customXml/itemProps3.xml><?xml version="1.0" encoding="utf-8"?>
<ds:datastoreItem xmlns:ds="http://schemas.openxmlformats.org/officeDocument/2006/customXml" ds:itemID="{1350E2A4-78C1-428A-84D1-FBAE8D0836E5}"/>
</file>

<file path=docProps/app.xml><?xml version="1.0" encoding="utf-8"?>
<Properties xmlns="http://schemas.openxmlformats.org/officeDocument/2006/extended-properties" xmlns:vt="http://schemas.openxmlformats.org/officeDocument/2006/docPropsVTypes">
  <TotalTime>0</TotalTime>
  <Words>1458</Words>
  <Application>Microsoft Office PowerPoint</Application>
  <PresentationFormat>Widescreen</PresentationFormat>
  <Paragraphs>168</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Roboto</vt:lpstr>
      <vt:lpstr>Calibri</vt:lpstr>
      <vt:lpstr>Arial</vt:lpstr>
      <vt:lpstr>Office Theme</vt:lpstr>
      <vt:lpstr>1_Office Theme</vt:lpstr>
      <vt:lpstr>Home Visiting Grants Program  SFY 2023 Process and Procedure Updates</vt:lpstr>
      <vt:lpstr>Increased Oversight and Accountability</vt:lpstr>
      <vt:lpstr>NOGA Amendment </vt:lpstr>
      <vt:lpstr>Home Visiting Grant  Core Components of the Program </vt:lpstr>
      <vt:lpstr>Site Visit Programmatic </vt:lpstr>
      <vt:lpstr>Site Visit Fiscal  </vt:lpstr>
      <vt:lpstr>MOVEit Transfer </vt:lpstr>
      <vt:lpstr>Moveit Secure Server </vt:lpstr>
      <vt:lpstr>Home Visiting Grant  Important Dates &amp; Timelines to Remember!</vt:lpstr>
      <vt:lpstr>Fiscal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Visiting Grants Program  SFY 2023 Process and Procedure Updates</dc:title>
  <dc:creator>Alicia Palmer</dc:creator>
  <cp:lastModifiedBy>Jamal Gowans</cp:lastModifiedBy>
  <cp:revision>1</cp:revision>
  <dcterms:created xsi:type="dcterms:W3CDTF">2022-03-29T14:02:12Z</dcterms:created>
  <dcterms:modified xsi:type="dcterms:W3CDTF">2022-09-15T13:31:09Z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0x01010018660785E2578B448BD989010016344E</vt:lpwstr>
  </property>
  <property fmtid="{D5CDD505-2E9C-101B-9397-08002B2CF9AE}" pid="3" name="Order">
    <vt:r8>586700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