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B"/>
    <a:srgbClr val="66CCFF"/>
    <a:srgbClr val="004080"/>
    <a:srgbClr val="FFCC66"/>
    <a:srgbClr val="000000"/>
    <a:srgbClr val="F37A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9912" autoAdjust="0"/>
  </p:normalViewPr>
  <p:slideViewPr>
    <p:cSldViewPr snapToGrid="0" snapToObjects="1">
      <p:cViewPr varScale="1">
        <p:scale>
          <a:sx n="93" d="100"/>
          <a:sy n="93" d="100"/>
        </p:scale>
        <p:origin x="3304"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122B31E7-329F-CD46-851F-E4AD2EDF648D}" type="datetimeFigureOut">
              <a:rPr lang="en-US" smtClean="0"/>
              <a:t>8/8/22</a:t>
            </a:fld>
            <a:endParaRPr lang="en-US"/>
          </a:p>
        </p:txBody>
      </p:sp>
      <p:sp>
        <p:nvSpPr>
          <p:cNvPr id="4" name="Slide Image Placeholder 3"/>
          <p:cNvSpPr>
            <a:spLocks noGrp="1" noRot="1" noChangeAspect="1"/>
          </p:cNvSpPr>
          <p:nvPr>
            <p:ph type="sldImg" idx="2"/>
          </p:nvPr>
        </p:nvSpPr>
        <p:spPr>
          <a:xfrm>
            <a:off x="2198688" y="696913"/>
            <a:ext cx="2614612"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52E7ADCF-98D5-C34C-A5A1-303DE8EF1AF0}" type="slidenum">
              <a:rPr lang="en-US" smtClean="0"/>
              <a:t>‹#›</a:t>
            </a:fld>
            <a:endParaRPr lang="en-US"/>
          </a:p>
        </p:txBody>
      </p:sp>
    </p:spTree>
    <p:extLst>
      <p:ext uri="{BB962C8B-B14F-4D97-AF65-F5344CB8AC3E}">
        <p14:creationId xmlns:p14="http://schemas.microsoft.com/office/powerpoint/2010/main" val="3626773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109072-32CA-1B4B-B611-919936C36388}"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11401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09072-32CA-1B4B-B611-919936C36388}"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309552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09072-32CA-1B4B-B611-919936C36388}"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298551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09072-32CA-1B4B-B611-919936C36388}"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48680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09072-32CA-1B4B-B611-919936C36388}"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377922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109072-32CA-1B4B-B611-919936C36388}" type="datetimeFigureOut">
              <a:rPr lang="en-US" smtClean="0"/>
              <a:t>8/8/22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304366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109072-32CA-1B4B-B611-919936C36388}" type="datetimeFigureOut">
              <a:rPr lang="en-US" smtClean="0"/>
              <a:t>8/8/22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32052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109072-32CA-1B4B-B611-919936C36388}" type="datetimeFigureOut">
              <a:rPr lang="en-US" smtClean="0"/>
              <a:t>8/8/22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224966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09072-32CA-1B4B-B611-919936C36388}" type="datetimeFigureOut">
              <a:rPr lang="en-US" smtClean="0"/>
              <a:t>8/8/22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82573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09072-32CA-1B4B-B611-919936C36388}" type="datetimeFigureOut">
              <a:rPr lang="en-US" smtClean="0"/>
              <a:t>8/8/22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107191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09072-32CA-1B4B-B611-919936C36388}" type="datetimeFigureOut">
              <a:rPr lang="en-US" smtClean="0"/>
              <a:t>8/8/22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76506-DA56-B343-9CEC-EBA6B3A9A114}" type="slidenum">
              <a:rPr lang="en-US" smtClean="0"/>
              <a:t>‹#›</a:t>
            </a:fld>
            <a:endParaRPr lang="en-US"/>
          </a:p>
        </p:txBody>
      </p:sp>
    </p:spTree>
    <p:extLst>
      <p:ext uri="{BB962C8B-B14F-4D97-AF65-F5344CB8AC3E}">
        <p14:creationId xmlns:p14="http://schemas.microsoft.com/office/powerpoint/2010/main" val="162504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F109072-32CA-1B4B-B611-919936C36388}" type="datetimeFigureOut">
              <a:rPr lang="en-US" smtClean="0"/>
              <a:t>8/8/22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CA76506-DA56-B343-9CEC-EBA6B3A9A114}" type="slidenum">
              <a:rPr lang="en-US" smtClean="0"/>
              <a:t>‹#›</a:t>
            </a:fld>
            <a:endParaRPr lang="en-US"/>
          </a:p>
        </p:txBody>
      </p:sp>
    </p:spTree>
    <p:extLst>
      <p:ext uri="{BB962C8B-B14F-4D97-AF65-F5344CB8AC3E}">
        <p14:creationId xmlns:p14="http://schemas.microsoft.com/office/powerpoint/2010/main" val="1596988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3596640" y="625229"/>
            <a:ext cx="3261360" cy="228600"/>
          </a:xfrm>
          <a:prstGeom prst="rect">
            <a:avLst/>
          </a:prstGeom>
          <a:solidFill>
            <a:srgbClr val="000000"/>
          </a:solidFill>
        </p:spPr>
        <p:txBody>
          <a:bodyPr wrap="square" lIns="0" rIns="0" anchor="ctr">
            <a:noAutofit/>
          </a:bodyPr>
          <a:lstStyle/>
          <a:p>
            <a:pPr algn="ctr"/>
            <a:r>
              <a:rPr lang="en-US" sz="800" b="1" dirty="0">
                <a:solidFill>
                  <a:srgbClr val="FFFFFF"/>
                </a:solidFill>
                <a:latin typeface="Arial Narrow"/>
                <a:cs typeface="Arial Narrow"/>
              </a:rPr>
              <a:t>Special Education &amp; Related Services | Individualized Education Program </a:t>
            </a:r>
            <a:r>
              <a:rPr lang="en-US" sz="900" b="1" dirty="0">
                <a:solidFill>
                  <a:srgbClr val="FFFFFF"/>
                </a:solidFill>
                <a:latin typeface="Arial Narrow"/>
                <a:cs typeface="Arial Narrow"/>
              </a:rPr>
              <a:t>(IEP)</a:t>
            </a:r>
          </a:p>
        </p:txBody>
      </p:sp>
      <p:sp>
        <p:nvSpPr>
          <p:cNvPr id="87" name="Rectangle 86"/>
          <p:cNvSpPr/>
          <p:nvPr/>
        </p:nvSpPr>
        <p:spPr>
          <a:xfrm>
            <a:off x="3599575" y="868680"/>
            <a:ext cx="294245" cy="8275320"/>
          </a:xfrm>
          <a:prstGeom prst="rect">
            <a:avLst/>
          </a:prstGeom>
          <a:solidFill>
            <a:schemeClr val="tx2">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vert="vert270" lIns="0" tIns="101600" rIns="0" bIns="0" rtlCol="0" anchor="ctr"/>
          <a:lstStyle/>
          <a:p>
            <a:pPr algn="ctr"/>
            <a:r>
              <a:rPr lang="en-US" sz="1600" b="1" dirty="0">
                <a:solidFill>
                  <a:srgbClr val="000000"/>
                </a:solidFill>
              </a:rPr>
              <a:t>State Performance Plan/Annual Performance Report (SPP/APR) Quick Reference Card, Age 3–21</a:t>
            </a:r>
            <a:endParaRPr lang="en-US" sz="1600" b="1" dirty="0">
              <a:solidFill>
                <a:srgbClr val="000000"/>
              </a:solidFill>
              <a:latin typeface="Cambria"/>
              <a:cs typeface="Cambria"/>
            </a:endParaRPr>
          </a:p>
        </p:txBody>
      </p:sp>
      <p:sp>
        <p:nvSpPr>
          <p:cNvPr id="37" name="Rectangle 36"/>
          <p:cNvSpPr/>
          <p:nvPr/>
        </p:nvSpPr>
        <p:spPr>
          <a:xfrm>
            <a:off x="-2819" y="872836"/>
            <a:ext cx="352775" cy="8271164"/>
          </a:xfrm>
          <a:prstGeom prst="rect">
            <a:avLst/>
          </a:prstGeom>
          <a:solidFill>
            <a:srgbClr val="F37A02"/>
          </a:solidFill>
          <a:ln w="38100" cmpd="sng">
            <a:noFill/>
          </a:ln>
          <a:effectLst/>
        </p:spPr>
        <p:style>
          <a:lnRef idx="1">
            <a:schemeClr val="accent1"/>
          </a:lnRef>
          <a:fillRef idx="3">
            <a:schemeClr val="accent1"/>
          </a:fillRef>
          <a:effectRef idx="2">
            <a:schemeClr val="accent1"/>
          </a:effectRef>
          <a:fontRef idx="minor">
            <a:schemeClr val="lt1"/>
          </a:fontRef>
        </p:style>
        <p:txBody>
          <a:bodyPr vert="vert270" lIns="0" tIns="101600" rIns="0" bIns="0" rtlCol="0" anchor="ctr"/>
          <a:lstStyle/>
          <a:p>
            <a:pPr algn="ctr"/>
            <a:r>
              <a:rPr lang="en-US" sz="1600" b="1" dirty="0">
                <a:solidFill>
                  <a:srgbClr val="000000"/>
                </a:solidFill>
              </a:rPr>
              <a:t>State Performance Plan/Annual Performance Report (SPP/APR) Quick Reference Card, Birth–4</a:t>
            </a:r>
            <a:endParaRPr lang="en-US" sz="1600" b="1" dirty="0">
              <a:solidFill>
                <a:srgbClr val="000000"/>
              </a:solidFill>
              <a:latin typeface="Cambria"/>
              <a:cs typeface="Cambria"/>
            </a:endParaRPr>
          </a:p>
        </p:txBody>
      </p:sp>
      <p:graphicFrame>
        <p:nvGraphicFramePr>
          <p:cNvPr id="46" name="Table 45"/>
          <p:cNvGraphicFramePr>
            <a:graphicFrameLocks noGrp="1"/>
          </p:cNvGraphicFramePr>
          <p:nvPr>
            <p:extLst>
              <p:ext uri="{D42A27DB-BD31-4B8C-83A1-F6EECF244321}">
                <p14:modId xmlns:p14="http://schemas.microsoft.com/office/powerpoint/2010/main" val="680054936"/>
              </p:ext>
            </p:extLst>
          </p:nvPr>
        </p:nvGraphicFramePr>
        <p:xfrm>
          <a:off x="544838" y="879861"/>
          <a:ext cx="2698709" cy="7407586"/>
        </p:xfrm>
        <a:graphic>
          <a:graphicData uri="http://schemas.openxmlformats.org/drawingml/2006/table">
            <a:tbl>
              <a:tblPr firstRow="1" bandRow="1">
                <a:tableStyleId>{2D5ABB26-0587-4C30-8999-92F81FD0307C}</a:tableStyleId>
              </a:tblPr>
              <a:tblGrid>
                <a:gridCol w="2698709">
                  <a:extLst>
                    <a:ext uri="{9D8B030D-6E8A-4147-A177-3AD203B41FA5}">
                      <a16:colId xmlns:a16="http://schemas.microsoft.com/office/drawing/2014/main" val="20000"/>
                    </a:ext>
                  </a:extLst>
                </a:gridCol>
              </a:tblGrid>
              <a:tr h="757210">
                <a:tc>
                  <a:txBody>
                    <a:bodyPr/>
                    <a:lstStyle/>
                    <a:p>
                      <a:pPr marL="0" marR="0" indent="0" algn="l" defTabSz="457200" rtl="0" eaLnBrk="1" fontAlgn="auto" latinLnBrk="0" hangingPunct="1">
                        <a:lnSpc>
                          <a:spcPts val="980"/>
                        </a:lnSpc>
                        <a:spcBef>
                          <a:spcPts val="600"/>
                        </a:spcBef>
                        <a:spcAft>
                          <a:spcPts val="0"/>
                        </a:spcAft>
                        <a:buClrTx/>
                        <a:buSzTx/>
                        <a:buFontTx/>
                        <a:buNone/>
                        <a:tabLst/>
                        <a:defRPr/>
                      </a:pPr>
                      <a:r>
                        <a:rPr lang="en-US" sz="900" b="1" kern="1200" baseline="0" dirty="0">
                          <a:solidFill>
                            <a:schemeClr val="tx1"/>
                          </a:solidFill>
                          <a:latin typeface="+mn-lt"/>
                          <a:ea typeface="+mn-ea"/>
                          <a:cs typeface="+mn-cs"/>
                        </a:rPr>
                        <a:t>1-Early Intervention Services in a Timely Manner. </a:t>
                      </a:r>
                      <a:r>
                        <a:rPr lang="en-US" sz="900" kern="1200" baseline="0" dirty="0">
                          <a:solidFill>
                            <a:schemeClr val="tx1"/>
                          </a:solidFill>
                          <a:latin typeface="+mn-lt"/>
                          <a:ea typeface="+mn-ea"/>
                          <a:cs typeface="+mn-cs"/>
                        </a:rPr>
                        <a:t>Percent of infants and toddlers with Individualized Family Service Plans (IFSPs) who receive the early intervention services on their IFSPs in a timely manner (COMPLIANCE INDICATOR)</a:t>
                      </a:r>
                      <a:endParaRPr lang="en-US" sz="900" b="1" baseline="0" dirty="0"/>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11161">
                <a:tc>
                  <a:txBody>
                    <a:bodyPr/>
                    <a:lstStyle/>
                    <a:p>
                      <a:pPr marL="0" marR="0" indent="0" algn="l" defTabSz="457200" rtl="0" eaLnBrk="1" fontAlgn="auto" latinLnBrk="0" hangingPunct="1">
                        <a:lnSpc>
                          <a:spcPts val="980"/>
                        </a:lnSpc>
                        <a:spcBef>
                          <a:spcPts val="600"/>
                        </a:spcBef>
                        <a:spcAft>
                          <a:spcPts val="0"/>
                        </a:spcAft>
                        <a:buClrTx/>
                        <a:buSzTx/>
                        <a:buFontTx/>
                        <a:buNone/>
                        <a:tabLst/>
                        <a:defRPr/>
                      </a:pPr>
                      <a:r>
                        <a:rPr lang="en-US" sz="900" b="1" baseline="0" dirty="0"/>
                        <a:t>2- Natural Environments. </a:t>
                      </a:r>
                      <a:r>
                        <a:rPr lang="en-US" sz="900" b="0" baseline="0" dirty="0"/>
                        <a:t>Percent of infants and toddlers with IFSPs who primarily receive early intervention services in the home or in programs with typically developing children (RESULTS INDICATOR)</a:t>
                      </a:r>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8316">
                <a:tc>
                  <a:txBody>
                    <a:bodyPr/>
                    <a:lstStyle/>
                    <a:p>
                      <a:pPr marL="0" marR="0" indent="0" algn="l" defTabSz="457200" rtl="0" eaLnBrk="1" fontAlgn="auto" latinLnBrk="0" hangingPunct="1">
                        <a:lnSpc>
                          <a:spcPts val="980"/>
                        </a:lnSpc>
                        <a:spcBef>
                          <a:spcPts val="600"/>
                        </a:spcBef>
                        <a:spcAft>
                          <a:spcPts val="0"/>
                        </a:spcAft>
                        <a:buClrTx/>
                        <a:buSzTx/>
                        <a:buFontTx/>
                        <a:buNone/>
                        <a:tabLst/>
                        <a:defRPr/>
                      </a:pPr>
                      <a:r>
                        <a:rPr lang="en-US" sz="900" b="1" kern="1200" baseline="0" dirty="0">
                          <a:solidFill>
                            <a:schemeClr val="tx1"/>
                          </a:solidFill>
                          <a:latin typeface="+mn-lt"/>
                          <a:ea typeface="+mn-ea"/>
                          <a:cs typeface="+mn-cs"/>
                        </a:rPr>
                        <a:t>3- Child Outcomes. </a:t>
                      </a:r>
                      <a:r>
                        <a:rPr lang="en-US" sz="900" kern="1200" baseline="0" dirty="0">
                          <a:solidFill>
                            <a:schemeClr val="tx1"/>
                          </a:solidFill>
                          <a:latin typeface="+mn-lt"/>
                          <a:ea typeface="+mn-ea"/>
                          <a:cs typeface="+mn-cs"/>
                        </a:rPr>
                        <a:t>Percent of infants and toddlers with IFSPs who demonstrate improvement </a:t>
                      </a:r>
                      <a:r>
                        <a:rPr lang="en-US" sz="900" b="0" baseline="0" dirty="0"/>
                        <a:t>(RESULTS INDICATOR)</a:t>
                      </a:r>
                      <a:endParaRPr lang="en-US" sz="900" b="1" baseline="0" dirty="0"/>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1052">
                <a:tc>
                  <a:txBody>
                    <a:bodyPr/>
                    <a:lstStyle/>
                    <a:p>
                      <a:pPr marL="0" marR="0" indent="0" algn="l" defTabSz="457200" rtl="0" eaLnBrk="1" fontAlgn="auto" latinLnBrk="0" hangingPunct="1">
                        <a:lnSpc>
                          <a:spcPts val="980"/>
                        </a:lnSpc>
                        <a:spcBef>
                          <a:spcPts val="600"/>
                        </a:spcBef>
                        <a:spcAft>
                          <a:spcPts val="0"/>
                        </a:spcAft>
                        <a:buClrTx/>
                        <a:buSzTx/>
                        <a:buFontTx/>
                        <a:buNone/>
                        <a:tabLst/>
                        <a:defRPr/>
                      </a:pPr>
                      <a:r>
                        <a:rPr lang="en-US" sz="900" b="1" baseline="0" dirty="0"/>
                        <a:t>4- Family Outcomes. </a:t>
                      </a:r>
                      <a:r>
                        <a:rPr lang="en-US" sz="900" b="0" baseline="0" dirty="0"/>
                        <a:t>Percent of families participating in Part C who report that early intervention services have helped the family (RESULTS INDICATOR)</a:t>
                      </a:r>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2073">
                <a:tc>
                  <a:txBody>
                    <a:bodyPr/>
                    <a:lstStyle/>
                    <a:p>
                      <a:pPr marL="0" marR="0" indent="0" algn="l" defTabSz="457200" rtl="0" eaLnBrk="1" fontAlgn="auto" latinLnBrk="0" hangingPunct="1">
                        <a:lnSpc>
                          <a:spcPts val="980"/>
                        </a:lnSpc>
                        <a:spcBef>
                          <a:spcPts val="600"/>
                        </a:spcBef>
                        <a:spcAft>
                          <a:spcPts val="0"/>
                        </a:spcAft>
                        <a:buClrTx/>
                        <a:buSzTx/>
                        <a:buFontTx/>
                        <a:buNone/>
                        <a:tabLst/>
                        <a:defRPr/>
                      </a:pPr>
                      <a:r>
                        <a:rPr lang="en-US" sz="900" b="1" baseline="0" dirty="0"/>
                        <a:t>5- Child Find Birth to One. </a:t>
                      </a:r>
                      <a:r>
                        <a:rPr lang="en-US" sz="900" b="0" baseline="0" dirty="0"/>
                        <a:t>Percent of infants and toddlers birth to 1 with IFSPs compared to national data (RESULTS INDICATOR)</a:t>
                      </a:r>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6179">
                <a:tc>
                  <a:txBody>
                    <a:bodyPr/>
                    <a:lstStyle/>
                    <a:p>
                      <a:pPr marL="0" marR="0" indent="0" algn="l" defTabSz="457200" rtl="0" eaLnBrk="1" fontAlgn="auto" latinLnBrk="0" hangingPunct="1">
                        <a:lnSpc>
                          <a:spcPts val="980"/>
                        </a:lnSpc>
                        <a:spcBef>
                          <a:spcPts val="600"/>
                        </a:spcBef>
                        <a:spcAft>
                          <a:spcPts val="0"/>
                        </a:spcAft>
                        <a:buClrTx/>
                        <a:buSzTx/>
                        <a:buFontTx/>
                        <a:buNone/>
                        <a:tabLst/>
                        <a:defRPr/>
                      </a:pPr>
                      <a:r>
                        <a:rPr lang="en-US" sz="900" b="1" baseline="0" dirty="0"/>
                        <a:t>6- Child Find Birth to Three. </a:t>
                      </a:r>
                      <a:r>
                        <a:rPr lang="en-US" sz="900" b="0" baseline="0" dirty="0"/>
                        <a:t>Percent of infants and toddlers birth to 3 with IFSPs compared to national data (RESULTS INDICATOR)</a:t>
                      </a:r>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03787">
                <a:tc>
                  <a:txBody>
                    <a:bodyPr/>
                    <a:lstStyle/>
                    <a:p>
                      <a:pPr marL="0" marR="0" lvl="0" indent="0" algn="l" defTabSz="457200" rtl="0" eaLnBrk="1" fontAlgn="auto" latinLnBrk="0" hangingPunct="1">
                        <a:lnSpc>
                          <a:spcPts val="980"/>
                        </a:lnSpc>
                        <a:spcBef>
                          <a:spcPts val="600"/>
                        </a:spcBef>
                        <a:spcAft>
                          <a:spcPts val="0"/>
                        </a:spcAft>
                        <a:buClrTx/>
                        <a:buSzTx/>
                        <a:buFontTx/>
                        <a:buNone/>
                        <a:tabLst/>
                        <a:defRPr/>
                      </a:pPr>
                      <a:r>
                        <a:rPr lang="en-US" sz="900" b="1" baseline="0" dirty="0"/>
                        <a:t>7- 45-Day Timeline. </a:t>
                      </a:r>
                      <a:r>
                        <a:rPr lang="en-US" sz="900" b="0" baseline="0" dirty="0"/>
                        <a:t>Percent of eligible infants and toddlers with IFSPs for whom an evaluation and assessment and an initial IFSP meeting were conducted within the Part C 45-day timeline </a:t>
                      </a:r>
                      <a:r>
                        <a:rPr lang="en-US" sz="900" kern="1200" baseline="0" dirty="0">
                          <a:solidFill>
                            <a:schemeClr val="tx1"/>
                          </a:solidFill>
                          <a:latin typeface="+mn-lt"/>
                          <a:ea typeface="+mn-ea"/>
                          <a:cs typeface="+mn-cs"/>
                        </a:rPr>
                        <a:t>(COMPLIANCE INDICATOR)</a:t>
                      </a:r>
                      <a:endParaRPr lang="en-US" sz="900" b="1" baseline="0" dirty="0"/>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96413">
                <a:tc>
                  <a:txBody>
                    <a:bodyPr/>
                    <a:lstStyle/>
                    <a:p>
                      <a:pPr marL="0" marR="0" lvl="0" indent="0" algn="l" defTabSz="457200" rtl="0" eaLnBrk="1" fontAlgn="auto" latinLnBrk="0" hangingPunct="1">
                        <a:lnSpc>
                          <a:spcPts val="980"/>
                        </a:lnSpc>
                        <a:spcBef>
                          <a:spcPts val="600"/>
                        </a:spcBef>
                        <a:spcAft>
                          <a:spcPts val="0"/>
                        </a:spcAft>
                        <a:buClrTx/>
                        <a:buSzTx/>
                        <a:buFontTx/>
                        <a:buNone/>
                        <a:tabLst/>
                        <a:defRPr/>
                      </a:pPr>
                      <a:r>
                        <a:rPr lang="en-US" sz="900" b="1" baseline="0" dirty="0"/>
                        <a:t>8- Early Childhood Transition. </a:t>
                      </a:r>
                      <a:r>
                        <a:rPr lang="en-US" sz="900" b="0" baseline="0" dirty="0"/>
                        <a:t>Percent of all children exiting Part C who received timely transition planning to support the child’s transition to preschool and other appropriate community services by their third birthday </a:t>
                      </a:r>
                      <a:r>
                        <a:rPr lang="en-US" sz="900" kern="1200" baseline="0" dirty="0">
                          <a:solidFill>
                            <a:schemeClr val="tx1"/>
                          </a:solidFill>
                          <a:latin typeface="+mn-lt"/>
                          <a:ea typeface="+mn-ea"/>
                          <a:cs typeface="+mn-cs"/>
                        </a:rPr>
                        <a:t>(COMPLIANCE INDICATOR)</a:t>
                      </a:r>
                      <a:endParaRPr lang="en-US" sz="900" b="0" baseline="0" dirty="0"/>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715297">
                <a:tc>
                  <a:txBody>
                    <a:bodyPr/>
                    <a:lstStyle/>
                    <a:p>
                      <a:pPr marL="0" marR="0" lvl="0" indent="0" algn="l" defTabSz="457200" rtl="0" eaLnBrk="1" fontAlgn="auto" latinLnBrk="0" hangingPunct="1">
                        <a:lnSpc>
                          <a:spcPts val="980"/>
                        </a:lnSpc>
                        <a:spcBef>
                          <a:spcPts val="600"/>
                        </a:spcBef>
                        <a:spcAft>
                          <a:spcPts val="0"/>
                        </a:spcAft>
                        <a:buClrTx/>
                        <a:buSzTx/>
                        <a:buFontTx/>
                        <a:buNone/>
                        <a:tabLst/>
                        <a:defRPr/>
                      </a:pPr>
                      <a:r>
                        <a:rPr lang="en-US" sz="900" b="1" baseline="0" dirty="0"/>
                        <a:t>9- Hearing Requests (Resolution Sessions). </a:t>
                      </a:r>
                      <a:r>
                        <a:rPr lang="en-US" sz="900" b="0" baseline="0" dirty="0"/>
                        <a:t>Percent of hearing requests that went to resolution sessions that were resolved through resolution session settlement agreements </a:t>
                      </a:r>
                      <a:r>
                        <a:rPr lang="en-US" sz="900" kern="1200" baseline="0" dirty="0">
                          <a:solidFill>
                            <a:schemeClr val="tx1"/>
                          </a:solidFill>
                          <a:latin typeface="+mn-lt"/>
                          <a:ea typeface="+mn-ea"/>
                          <a:cs typeface="+mn-cs"/>
                        </a:rPr>
                        <a:t>(COMPLIANCE INDICATOR)</a:t>
                      </a:r>
                      <a:endParaRPr lang="en-US" sz="900" b="0" baseline="0" dirty="0"/>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93049">
                <a:tc>
                  <a:txBody>
                    <a:bodyPr/>
                    <a:lstStyle/>
                    <a:p>
                      <a:pPr marL="0" marR="0" lvl="0" indent="0" algn="l" defTabSz="457200" rtl="0" eaLnBrk="1" fontAlgn="auto" latinLnBrk="0" hangingPunct="1">
                        <a:lnSpc>
                          <a:spcPts val="980"/>
                        </a:lnSpc>
                        <a:spcBef>
                          <a:spcPts val="600"/>
                        </a:spcBef>
                        <a:spcAft>
                          <a:spcPts val="0"/>
                        </a:spcAft>
                        <a:buClrTx/>
                        <a:buSzTx/>
                        <a:buFontTx/>
                        <a:buNone/>
                        <a:tabLst/>
                        <a:defRPr/>
                      </a:pPr>
                      <a:r>
                        <a:rPr lang="en-US" sz="900" b="1" baseline="0" dirty="0"/>
                        <a:t>10- Hearing Requests (Mediation). </a:t>
                      </a:r>
                      <a:r>
                        <a:rPr lang="en-US" sz="900" b="0" baseline="0" dirty="0"/>
                        <a:t>Percent of mediations held that resulted in mediation agreements </a:t>
                      </a:r>
                      <a:r>
                        <a:rPr lang="en-US" sz="900" kern="1200" baseline="0" dirty="0">
                          <a:solidFill>
                            <a:schemeClr val="tx1"/>
                          </a:solidFill>
                          <a:latin typeface="+mn-lt"/>
                          <a:ea typeface="+mn-ea"/>
                          <a:cs typeface="+mn-cs"/>
                        </a:rPr>
                        <a:t>(COMPLIANCE INDICATOR)</a:t>
                      </a:r>
                      <a:endParaRPr lang="en-US" sz="900" b="0" baseline="0" dirty="0"/>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93049">
                <a:tc>
                  <a:txBody>
                    <a:bodyPr/>
                    <a:lstStyle/>
                    <a:p>
                      <a:pPr marL="0" marR="0" indent="0" algn="l" defTabSz="457200" rtl="0" eaLnBrk="1" fontAlgn="auto" latinLnBrk="0" hangingPunct="1">
                        <a:lnSpc>
                          <a:spcPts val="980"/>
                        </a:lnSpc>
                        <a:spcBef>
                          <a:spcPts val="600"/>
                        </a:spcBef>
                        <a:spcAft>
                          <a:spcPts val="0"/>
                        </a:spcAft>
                        <a:buClrTx/>
                        <a:buSzTx/>
                        <a:buFontTx/>
                        <a:buNone/>
                        <a:tabLst/>
                        <a:defRPr/>
                      </a:pPr>
                      <a:r>
                        <a:rPr lang="en-US" sz="900" b="1" baseline="0" dirty="0"/>
                        <a:t>11- State Systemic Improvement Plan (SSIP). </a:t>
                      </a:r>
                      <a:r>
                        <a:rPr lang="en-US" sz="900" b="0" baseline="0" dirty="0"/>
                        <a:t>A multi-year plan for improving results for children with disabilities (RESULTS INDICATOR)</a:t>
                      </a:r>
                    </a:p>
                  </a:txBody>
                  <a:tcPr marL="38100" marR="38100" marT="38100" marB="381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729686430"/>
              </p:ext>
            </p:extLst>
          </p:nvPr>
        </p:nvGraphicFramePr>
        <p:xfrm>
          <a:off x="3983189" y="879860"/>
          <a:ext cx="2804160" cy="8201308"/>
        </p:xfrm>
        <a:graphic>
          <a:graphicData uri="http://schemas.openxmlformats.org/drawingml/2006/table">
            <a:tbl>
              <a:tblPr firstRow="1" bandRow="1">
                <a:tableStyleId>{2D5ABB26-0587-4C30-8999-92F81FD0307C}</a:tableStyleId>
              </a:tblPr>
              <a:tblGrid>
                <a:gridCol w="2804160">
                  <a:extLst>
                    <a:ext uri="{9D8B030D-6E8A-4147-A177-3AD203B41FA5}">
                      <a16:colId xmlns:a16="http://schemas.microsoft.com/office/drawing/2014/main" val="20000"/>
                    </a:ext>
                  </a:extLst>
                </a:gridCol>
              </a:tblGrid>
              <a:tr h="286151">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kern="1200" baseline="0" dirty="0">
                          <a:solidFill>
                            <a:schemeClr val="tx1"/>
                          </a:solidFill>
                          <a:latin typeface="+mn-lt"/>
                          <a:ea typeface="+mn-ea"/>
                          <a:cs typeface="+mn-cs"/>
                        </a:rPr>
                        <a:t>1- Graduation. </a:t>
                      </a:r>
                      <a:r>
                        <a:rPr lang="en-US" sz="800" b="0" kern="1200" baseline="0" dirty="0">
                          <a:solidFill>
                            <a:schemeClr val="tx1"/>
                          </a:solidFill>
                          <a:latin typeface="+mn-lt"/>
                          <a:ea typeface="+mn-ea"/>
                          <a:cs typeface="+mn-cs"/>
                        </a:rPr>
                        <a:t>Percent of youth with IEPs graduating from high school with a regular diploma </a:t>
                      </a:r>
                      <a:r>
                        <a:rPr lang="en-US" sz="800" b="0" baseline="0" dirty="0"/>
                        <a:t>(RESULTS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6151">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2- Dropout.</a:t>
                      </a:r>
                      <a:r>
                        <a:rPr lang="en-US" sz="800" b="0" baseline="0" dirty="0"/>
                        <a:t> Percent of youth with IEPs dropping out of high school (RESULTS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6151">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kern="1200" baseline="0" dirty="0">
                          <a:solidFill>
                            <a:schemeClr val="tx1"/>
                          </a:solidFill>
                          <a:latin typeface="+mn-lt"/>
                          <a:ea typeface="+mn-ea"/>
                          <a:cs typeface="+mn-cs"/>
                        </a:rPr>
                        <a:t>3- Assessment. </a:t>
                      </a:r>
                      <a:r>
                        <a:rPr lang="en-US" sz="800" b="0" kern="1200" baseline="0" dirty="0">
                          <a:solidFill>
                            <a:schemeClr val="tx1"/>
                          </a:solidFill>
                          <a:latin typeface="+mn-lt"/>
                          <a:ea typeface="+mn-ea"/>
                          <a:cs typeface="+mn-cs"/>
                        </a:rPr>
                        <a:t>Participation and performance of children with disabilities on statewide assessments </a:t>
                      </a:r>
                      <a:r>
                        <a:rPr lang="en-US" sz="800" b="0" baseline="0" dirty="0"/>
                        <a:t>(RESULTS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6151">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4- Suspension/Expulsion. </a:t>
                      </a:r>
                      <a:r>
                        <a:rPr lang="en-US" sz="800" b="0" baseline="0" dirty="0"/>
                        <a:t>Rates of suspensions and expulsions</a:t>
                      </a:r>
                    </a:p>
                    <a:p>
                      <a:pPr marL="0" marR="0" indent="0" algn="l" defTabSz="457200" rtl="0" eaLnBrk="1" fontAlgn="auto" latinLnBrk="0" hangingPunct="1">
                        <a:lnSpc>
                          <a:spcPts val="850"/>
                        </a:lnSpc>
                        <a:spcBef>
                          <a:spcPts val="0"/>
                        </a:spcBef>
                        <a:spcAft>
                          <a:spcPts val="0"/>
                        </a:spcAft>
                        <a:buClrTx/>
                        <a:buSzTx/>
                        <a:buFontTx/>
                        <a:buNone/>
                        <a:tabLst/>
                        <a:defRPr/>
                      </a:pPr>
                      <a:r>
                        <a:rPr lang="en-US" sz="800" b="0" baseline="0" dirty="0"/>
                        <a:t>(RESULTS/COMPLIANCE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22067">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5- School Age LRE. </a:t>
                      </a:r>
                      <a:r>
                        <a:rPr lang="en-US" sz="800" b="0" baseline="0" dirty="0"/>
                        <a:t>Percent of children with IEPs age 6 through 21: A-Inside the regular class 80% or more of the day; B-Inside the regular class less than 40% of the day; and C-In separate schools, residential facilities, or homebound/hospital placements (RESULTS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8886">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6- Preschool LRE. </a:t>
                      </a:r>
                      <a:r>
                        <a:rPr lang="en-US" sz="800" b="0" baseline="0" dirty="0"/>
                        <a:t>Percent of children age 3 through 5 with IEPs attending a: A-Regular early childhood program and receiving the majority of special education and related services in the regular early childhood program; and B-Separate special education class, separate school or residential facility (RESULTS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151">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7- Preschool Outcomes. </a:t>
                      </a:r>
                      <a:r>
                        <a:rPr lang="en-US" sz="800" b="0" baseline="0" dirty="0"/>
                        <a:t>Percent of preschool children age 3 through 5 who demonstrate improvement (RESULTS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0095">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8- Parent Involvement. </a:t>
                      </a:r>
                      <a:r>
                        <a:rPr lang="en-US" sz="800" b="0" baseline="0" dirty="0"/>
                        <a:t>Percent of parents with a child receiving special education services who report that schools facilitated parent involvement as a means of improving services and results for children with disabilities (RESULTS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10095">
                <a:tc>
                  <a:txBody>
                    <a:bodyPr/>
                    <a:lstStyle/>
                    <a:p>
                      <a:pPr marL="0" marR="0" lvl="0" indent="0" algn="l" defTabSz="457200" rtl="0" eaLnBrk="1" fontAlgn="auto" latinLnBrk="0" hangingPunct="1">
                        <a:lnSpc>
                          <a:spcPts val="850"/>
                        </a:lnSpc>
                        <a:spcBef>
                          <a:spcPts val="0"/>
                        </a:spcBef>
                        <a:spcAft>
                          <a:spcPts val="0"/>
                        </a:spcAft>
                        <a:buClrTx/>
                        <a:buSzTx/>
                        <a:buFontTx/>
                        <a:buNone/>
                        <a:tabLst/>
                        <a:defRPr/>
                      </a:pPr>
                      <a:r>
                        <a:rPr lang="en-US" sz="800" b="1" baseline="0" dirty="0"/>
                        <a:t>9- Disproportionality (Disability). </a:t>
                      </a:r>
                      <a:r>
                        <a:rPr lang="en-US" sz="800" b="0" baseline="0" dirty="0"/>
                        <a:t>Percent of districts with disproportionate representation of racial and ethnic groups in special education and related services that is the result of inappropriate identification </a:t>
                      </a:r>
                      <a:r>
                        <a:rPr lang="en-US" sz="800" kern="1200" baseline="0" dirty="0">
                          <a:solidFill>
                            <a:schemeClr val="tx1"/>
                          </a:solidFill>
                          <a:latin typeface="+mn-lt"/>
                          <a:ea typeface="+mn-ea"/>
                          <a:cs typeface="+mn-cs"/>
                        </a:rPr>
                        <a:t>(COMPLIANCE INDICATOR)</a:t>
                      </a:r>
                      <a:endParaRPr lang="en-US" sz="800" b="1" baseline="0" dirty="0"/>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10095">
                <a:tc>
                  <a:txBody>
                    <a:bodyPr/>
                    <a:lstStyle/>
                    <a:p>
                      <a:pPr marL="0" marR="0" lvl="0" indent="0" algn="l" defTabSz="457200" rtl="0" eaLnBrk="1" fontAlgn="auto" latinLnBrk="0" hangingPunct="1">
                        <a:lnSpc>
                          <a:spcPts val="850"/>
                        </a:lnSpc>
                        <a:spcBef>
                          <a:spcPts val="0"/>
                        </a:spcBef>
                        <a:spcAft>
                          <a:spcPts val="0"/>
                        </a:spcAft>
                        <a:buClrTx/>
                        <a:buSzTx/>
                        <a:buFontTx/>
                        <a:buNone/>
                        <a:tabLst/>
                        <a:defRPr/>
                      </a:pPr>
                      <a:r>
                        <a:rPr lang="en-US" sz="800" b="1" baseline="0" dirty="0"/>
                        <a:t>10- Disproportionality (Category). </a:t>
                      </a:r>
                      <a:r>
                        <a:rPr lang="en-US" sz="800" b="0" baseline="0" dirty="0"/>
                        <a:t>Percent of districts with disproportionate representation of racial and ethnic groups in specific disability categories that is the result of inappropriate identification </a:t>
                      </a:r>
                      <a:r>
                        <a:rPr lang="en-US" sz="800" kern="1200" baseline="0" dirty="0">
                          <a:solidFill>
                            <a:schemeClr val="tx1"/>
                          </a:solidFill>
                          <a:latin typeface="+mn-lt"/>
                          <a:ea typeface="+mn-ea"/>
                          <a:cs typeface="+mn-cs"/>
                        </a:rPr>
                        <a:t>(COMPLIANCE INDICATOR)</a:t>
                      </a:r>
                      <a:endParaRPr lang="en-US" sz="800" b="1" baseline="0" dirty="0"/>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22067">
                <a:tc>
                  <a:txBody>
                    <a:bodyPr/>
                    <a:lstStyle/>
                    <a:p>
                      <a:pPr marL="0" marR="0" lvl="0" indent="0" algn="l" defTabSz="457200" rtl="0" eaLnBrk="1" fontAlgn="auto" latinLnBrk="0" hangingPunct="1">
                        <a:lnSpc>
                          <a:spcPts val="850"/>
                        </a:lnSpc>
                        <a:spcBef>
                          <a:spcPts val="0"/>
                        </a:spcBef>
                        <a:spcAft>
                          <a:spcPts val="0"/>
                        </a:spcAft>
                        <a:buClrTx/>
                        <a:buSzTx/>
                        <a:buFontTx/>
                        <a:buNone/>
                        <a:tabLst/>
                        <a:defRPr/>
                      </a:pPr>
                      <a:r>
                        <a:rPr lang="en-US" sz="800" b="1" baseline="0" dirty="0"/>
                        <a:t>11- Child Find. </a:t>
                      </a:r>
                      <a:r>
                        <a:rPr lang="en-US" sz="800" b="0" baseline="0" dirty="0"/>
                        <a:t>Percent of children who were evaluated within 60 days of receiving parental consent for initial evaluation or,</a:t>
                      </a:r>
                      <a:br>
                        <a:rPr lang="en-US" sz="800" b="0" baseline="0" dirty="0"/>
                      </a:br>
                      <a:r>
                        <a:rPr lang="en-US" sz="800" b="0" baseline="0" dirty="0"/>
                        <a:t>if the State establishes a timeframe within which the evaluation must be conducted, within that timeframe </a:t>
                      </a:r>
                      <a:r>
                        <a:rPr lang="en-US" sz="800" kern="1200" baseline="0" dirty="0">
                          <a:solidFill>
                            <a:schemeClr val="tx1"/>
                          </a:solidFill>
                          <a:latin typeface="+mn-lt"/>
                          <a:ea typeface="+mn-ea"/>
                          <a:cs typeface="+mn-cs"/>
                        </a:rPr>
                        <a:t>(COMPLIANCE INDICATOR)</a:t>
                      </a:r>
                      <a:endParaRPr lang="en-US" sz="800" b="1" baseline="0" dirty="0"/>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10095">
                <a:tc>
                  <a:txBody>
                    <a:bodyPr/>
                    <a:lstStyle/>
                    <a:p>
                      <a:pPr marL="0" marR="0" lvl="0" indent="0" algn="l" defTabSz="457200" rtl="0" eaLnBrk="1" fontAlgn="auto" latinLnBrk="0" hangingPunct="1">
                        <a:lnSpc>
                          <a:spcPts val="850"/>
                        </a:lnSpc>
                        <a:spcBef>
                          <a:spcPts val="0"/>
                        </a:spcBef>
                        <a:spcAft>
                          <a:spcPts val="0"/>
                        </a:spcAft>
                        <a:buClrTx/>
                        <a:buSzTx/>
                        <a:buFontTx/>
                        <a:buNone/>
                        <a:tabLst/>
                        <a:defRPr/>
                      </a:pPr>
                      <a:r>
                        <a:rPr lang="en-US" sz="800" b="1" baseline="0" dirty="0"/>
                        <a:t>12- Early Childhood Transition. </a:t>
                      </a:r>
                      <a:r>
                        <a:rPr lang="en-US" sz="800" b="0" baseline="0" dirty="0"/>
                        <a:t>Percent of children referred by Part C prior to age 3, who are found eligible for Part B, and who have an IEP developed and implemented by their third birthdays </a:t>
                      </a:r>
                      <a:r>
                        <a:rPr lang="en-US" sz="800" kern="1200" baseline="0" dirty="0">
                          <a:solidFill>
                            <a:schemeClr val="tx1"/>
                          </a:solidFill>
                          <a:latin typeface="+mn-lt"/>
                          <a:ea typeface="+mn-ea"/>
                          <a:cs typeface="+mn-cs"/>
                        </a:rPr>
                        <a:t>(COMPLIANCE INDICATOR)</a:t>
                      </a:r>
                      <a:endParaRPr lang="en-US" sz="800" b="1" baseline="0" dirty="0"/>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957983">
                <a:tc>
                  <a:txBody>
                    <a:bodyPr/>
                    <a:lstStyle/>
                    <a:p>
                      <a:pPr marL="0" marR="0" lvl="0" indent="0" algn="l" defTabSz="457200" rtl="0" eaLnBrk="1" fontAlgn="auto" latinLnBrk="0" hangingPunct="1">
                        <a:lnSpc>
                          <a:spcPts val="850"/>
                        </a:lnSpc>
                        <a:spcBef>
                          <a:spcPts val="0"/>
                        </a:spcBef>
                        <a:spcAft>
                          <a:spcPts val="0"/>
                        </a:spcAft>
                        <a:buClrTx/>
                        <a:buSzTx/>
                        <a:buFontTx/>
                        <a:buNone/>
                        <a:tabLst/>
                        <a:defRPr/>
                      </a:pPr>
                      <a:r>
                        <a:rPr lang="en-US" sz="800" b="1" baseline="0" dirty="0"/>
                        <a:t>13- Secondary Transition. </a:t>
                      </a:r>
                      <a:r>
                        <a:rPr lang="en-US" sz="800" b="0" baseline="0" dirty="0">
                          <a:latin typeface="Calibri"/>
                          <a:cs typeface="Calibri"/>
                        </a:rPr>
                        <a:t>Percent of youth with IEPs age 16  </a:t>
                      </a:r>
                      <a:r>
                        <a:rPr lang="en-US" sz="800" b="0" i="1" baseline="0" dirty="0">
                          <a:latin typeface="Calibri"/>
                          <a:cs typeface="Calibri"/>
                        </a:rPr>
                        <a:t>(age 14 COMAR) </a:t>
                      </a:r>
                      <a:r>
                        <a:rPr lang="en-US" sz="800" b="0" baseline="0" dirty="0">
                          <a:latin typeface="Calibri"/>
                          <a:cs typeface="Calibri"/>
                        </a:rPr>
                        <a:t>and above with an IEP that includes appropriate measurable postsecondary goals that are annually updated and based upon an age appropriate transition assessment, transition services, including courses of study, that will reasonably enable the student to meet those postsecondary goals, and annual IEP goals related to the student’s transition service needs </a:t>
                      </a:r>
                      <a:r>
                        <a:rPr lang="en-US" sz="800" kern="1200" baseline="0" dirty="0">
                          <a:solidFill>
                            <a:schemeClr val="tx1"/>
                          </a:solidFill>
                          <a:latin typeface="+mn-lt"/>
                          <a:ea typeface="+mn-ea"/>
                          <a:cs typeface="+mn-cs"/>
                        </a:rPr>
                        <a:t>(COMPLIANCE INDICATOR)</a:t>
                      </a:r>
                      <a:endParaRPr lang="en-US" sz="800" b="1" baseline="0" dirty="0"/>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541429">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14- Secondary Transition. </a:t>
                      </a:r>
                      <a:r>
                        <a:rPr lang="en-US" sz="800" b="0" baseline="0" dirty="0"/>
                        <a:t>Percent of  youth who had IEPs, are no longer in secondary school and have been competitively employed, enrolled in some type of postsecondary school, or both, within one year of leaving high school (RESULTS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510095">
                <a:tc>
                  <a:txBody>
                    <a:bodyPr/>
                    <a:lstStyle/>
                    <a:p>
                      <a:pPr marL="0" marR="0" lvl="0" indent="0" algn="l" defTabSz="457200" rtl="0" eaLnBrk="1" fontAlgn="auto" latinLnBrk="0" hangingPunct="1">
                        <a:lnSpc>
                          <a:spcPts val="850"/>
                        </a:lnSpc>
                        <a:spcBef>
                          <a:spcPts val="0"/>
                        </a:spcBef>
                        <a:spcAft>
                          <a:spcPts val="0"/>
                        </a:spcAft>
                        <a:buClrTx/>
                        <a:buSzTx/>
                        <a:buFontTx/>
                        <a:buNone/>
                        <a:tabLst/>
                        <a:defRPr/>
                      </a:pPr>
                      <a:r>
                        <a:rPr lang="en-US" sz="800" b="1" baseline="0" dirty="0"/>
                        <a:t>15- Hearing Requests-Resolutions. </a:t>
                      </a:r>
                      <a:r>
                        <a:rPr lang="en-US" sz="800" b="0" baseline="0" dirty="0"/>
                        <a:t>Percent of hearing requests that went to resolution sessions that were resolved through resolution session settlement agreements</a:t>
                      </a:r>
                      <a:r>
                        <a:rPr lang="en-US" sz="800" kern="1200" baseline="0" dirty="0">
                          <a:solidFill>
                            <a:schemeClr val="tx1"/>
                          </a:solidFill>
                          <a:latin typeface="+mn-lt"/>
                          <a:ea typeface="+mn-ea"/>
                          <a:cs typeface="+mn-cs"/>
                        </a:rPr>
                        <a:t>(COMPLIANCE INDICATOR)</a:t>
                      </a:r>
                      <a:endParaRPr lang="en-US" sz="800" b="1" baseline="0" dirty="0"/>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02693">
                <a:tc>
                  <a:txBody>
                    <a:bodyPr/>
                    <a:lstStyle/>
                    <a:p>
                      <a:pPr marL="0" marR="0" lvl="0" indent="0" algn="l" defTabSz="457200" rtl="0" eaLnBrk="1" fontAlgn="auto" latinLnBrk="0" hangingPunct="1">
                        <a:lnSpc>
                          <a:spcPts val="850"/>
                        </a:lnSpc>
                        <a:spcBef>
                          <a:spcPts val="0"/>
                        </a:spcBef>
                        <a:spcAft>
                          <a:spcPts val="0"/>
                        </a:spcAft>
                        <a:buClrTx/>
                        <a:buSzTx/>
                        <a:buFontTx/>
                        <a:buNone/>
                        <a:tabLst/>
                        <a:defRPr/>
                      </a:pPr>
                      <a:r>
                        <a:rPr lang="en-US" sz="800" b="1" baseline="0" dirty="0"/>
                        <a:t>16- Hearing Requests-Mediation. </a:t>
                      </a:r>
                      <a:r>
                        <a:rPr lang="en-US" sz="800" b="0" baseline="0" dirty="0"/>
                        <a:t>Percent of hearing requests that resulted in mediation agreements </a:t>
                      </a:r>
                      <a:r>
                        <a:rPr lang="en-US" sz="800" kern="1200" baseline="0" dirty="0">
                          <a:solidFill>
                            <a:schemeClr val="tx1"/>
                          </a:solidFill>
                          <a:latin typeface="+mn-lt"/>
                          <a:ea typeface="+mn-ea"/>
                          <a:cs typeface="+mn-cs"/>
                        </a:rPr>
                        <a:t>(COMPLIANCE INDICATOR)</a:t>
                      </a:r>
                      <a:endParaRPr lang="en-US" sz="800" b="1" baseline="0" dirty="0"/>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398123">
                <a:tc>
                  <a:txBody>
                    <a:bodyPr/>
                    <a:lstStyle/>
                    <a:p>
                      <a:pPr marL="0" marR="0" indent="0" algn="l" defTabSz="457200" rtl="0" eaLnBrk="1" fontAlgn="auto" latinLnBrk="0" hangingPunct="1">
                        <a:lnSpc>
                          <a:spcPts val="850"/>
                        </a:lnSpc>
                        <a:spcBef>
                          <a:spcPts val="0"/>
                        </a:spcBef>
                        <a:spcAft>
                          <a:spcPts val="0"/>
                        </a:spcAft>
                        <a:buClrTx/>
                        <a:buSzTx/>
                        <a:buFontTx/>
                        <a:buNone/>
                        <a:tabLst/>
                        <a:defRPr/>
                      </a:pPr>
                      <a:r>
                        <a:rPr lang="en-US" sz="800" b="1" baseline="0" dirty="0"/>
                        <a:t>17- State Systemic Improvement Plan (SSIP). </a:t>
                      </a:r>
                      <a:r>
                        <a:rPr lang="en-US" sz="800" b="0" baseline="0" dirty="0"/>
                        <a:t>A multi-year plan for improving results for students with disabilities (RESULTS INDICATOR)</a:t>
                      </a:r>
                    </a:p>
                  </a:txBody>
                  <a:tcPr marL="25400" marR="25400" marT="0" marB="635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65" name="Rectangle 64"/>
          <p:cNvSpPr/>
          <p:nvPr/>
        </p:nvSpPr>
        <p:spPr>
          <a:xfrm>
            <a:off x="389738" y="10070"/>
            <a:ext cx="2861508" cy="611009"/>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solidFill>
                <a:srgbClr val="000000"/>
              </a:solidFill>
              <a:latin typeface="Cambria"/>
              <a:cs typeface="Cambria"/>
            </a:endParaRPr>
          </a:p>
        </p:txBody>
      </p:sp>
      <p:sp>
        <p:nvSpPr>
          <p:cNvPr id="66" name="Rectangle 65"/>
          <p:cNvSpPr/>
          <p:nvPr/>
        </p:nvSpPr>
        <p:spPr>
          <a:xfrm>
            <a:off x="-1" y="10070"/>
            <a:ext cx="373577" cy="61100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endParaRPr lang="en-US" sz="2400" b="1" dirty="0">
              <a:solidFill>
                <a:schemeClr val="tx1"/>
              </a:solidFill>
              <a:latin typeface="Cambria"/>
              <a:cs typeface="Cambria"/>
            </a:endParaRPr>
          </a:p>
        </p:txBody>
      </p:sp>
      <p:sp>
        <p:nvSpPr>
          <p:cNvPr id="67" name="Rectangle 66"/>
          <p:cNvSpPr/>
          <p:nvPr/>
        </p:nvSpPr>
        <p:spPr>
          <a:xfrm>
            <a:off x="-3094" y="634933"/>
            <a:ext cx="3259937" cy="228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endParaRPr lang="en-US" sz="2400" b="1" dirty="0">
              <a:solidFill>
                <a:srgbClr val="000000"/>
              </a:solidFill>
              <a:latin typeface="Cambria"/>
              <a:cs typeface="Cambria"/>
            </a:endParaRPr>
          </a:p>
        </p:txBody>
      </p:sp>
      <p:sp>
        <p:nvSpPr>
          <p:cNvPr id="68" name="Rectangle 67"/>
          <p:cNvSpPr/>
          <p:nvPr/>
        </p:nvSpPr>
        <p:spPr>
          <a:xfrm>
            <a:off x="-7281" y="631200"/>
            <a:ext cx="3243141" cy="230832"/>
          </a:xfrm>
          <a:prstGeom prst="rect">
            <a:avLst/>
          </a:prstGeom>
        </p:spPr>
        <p:txBody>
          <a:bodyPr wrap="square" anchor="ctr">
            <a:spAutoFit/>
          </a:bodyPr>
          <a:lstStyle/>
          <a:p>
            <a:pPr algn="ctr"/>
            <a:r>
              <a:rPr lang="en-US" sz="850" b="1" dirty="0">
                <a:solidFill>
                  <a:schemeClr val="bg1"/>
                </a:solidFill>
                <a:latin typeface="Arial Narrow"/>
                <a:cs typeface="Arial Narrow"/>
              </a:rPr>
              <a:t>Early Intervention Services | Individualized Family Service Plan </a:t>
            </a:r>
            <a:r>
              <a:rPr lang="en-US" sz="900" b="1" dirty="0">
                <a:solidFill>
                  <a:schemeClr val="bg1"/>
                </a:solidFill>
                <a:latin typeface="Arial Narrow"/>
                <a:cs typeface="Arial Narrow"/>
              </a:rPr>
              <a:t>(IFSP)</a:t>
            </a:r>
          </a:p>
        </p:txBody>
      </p:sp>
      <p:sp>
        <p:nvSpPr>
          <p:cNvPr id="62" name="Rectangle 61"/>
          <p:cNvSpPr/>
          <p:nvPr/>
        </p:nvSpPr>
        <p:spPr>
          <a:xfrm>
            <a:off x="93910" y="178965"/>
            <a:ext cx="158845" cy="25414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solidFill>
                <a:srgbClr val="000000"/>
              </a:solidFill>
              <a:latin typeface="Cambria"/>
              <a:cs typeface="Cambria"/>
            </a:endParaRPr>
          </a:p>
        </p:txBody>
      </p:sp>
      <p:sp>
        <p:nvSpPr>
          <p:cNvPr id="75" name="Rectangle 74"/>
          <p:cNvSpPr/>
          <p:nvPr/>
        </p:nvSpPr>
        <p:spPr>
          <a:xfrm>
            <a:off x="382041" y="22063"/>
            <a:ext cx="2861507" cy="572059"/>
          </a:xfrm>
          <a:prstGeom prst="rect">
            <a:avLst/>
          </a:prstGeom>
          <a:ln w="38100" cmpd="sng">
            <a:noFill/>
          </a:ln>
          <a:effectLst/>
        </p:spPr>
        <p:txBody>
          <a:bodyPr wrap="square" anchor="ctr">
            <a:noAutofit/>
          </a:bodyPr>
          <a:lstStyle/>
          <a:p>
            <a:pPr algn="ctr"/>
            <a:r>
              <a:rPr lang="en-US" sz="1600" b="1" dirty="0">
                <a:solidFill>
                  <a:srgbClr val="000000"/>
                </a:solidFill>
                <a:cs typeface="Calibri"/>
              </a:rPr>
              <a:t>Infants &amp; Toddlers, Birth–Age 4</a:t>
            </a:r>
          </a:p>
        </p:txBody>
      </p:sp>
      <p:sp>
        <p:nvSpPr>
          <p:cNvPr id="77" name="Rectangle 76"/>
          <p:cNvSpPr/>
          <p:nvPr/>
        </p:nvSpPr>
        <p:spPr>
          <a:xfrm>
            <a:off x="373577" y="410735"/>
            <a:ext cx="2853930" cy="184666"/>
          </a:xfrm>
          <a:prstGeom prst="rect">
            <a:avLst/>
          </a:prstGeom>
          <a:ln w="38100" cmpd="sng">
            <a:noFill/>
          </a:ln>
          <a:effectLst/>
        </p:spPr>
        <p:txBody>
          <a:bodyPr wrap="square" lIns="0" tIns="0" rIns="0" bIns="0" anchor="ctr">
            <a:spAutoFit/>
          </a:bodyPr>
          <a:lstStyle/>
          <a:p>
            <a:pPr algn="ctr"/>
            <a:r>
              <a:rPr lang="en-US" sz="1200" dirty="0">
                <a:solidFill>
                  <a:srgbClr val="000000"/>
                </a:solidFill>
                <a:latin typeface="Calibri"/>
                <a:cs typeface="Calibri"/>
              </a:rPr>
              <a:t>Part C Indicators</a:t>
            </a:r>
          </a:p>
        </p:txBody>
      </p:sp>
      <p:sp>
        <p:nvSpPr>
          <p:cNvPr id="78" name="Rectangle 77"/>
          <p:cNvSpPr/>
          <p:nvPr/>
        </p:nvSpPr>
        <p:spPr>
          <a:xfrm>
            <a:off x="3924300" y="-3448"/>
            <a:ext cx="2933700" cy="611009"/>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dirty="0">
              <a:solidFill>
                <a:srgbClr val="000000"/>
              </a:solidFill>
              <a:latin typeface="Cambria"/>
              <a:cs typeface="Cambria"/>
            </a:endParaRPr>
          </a:p>
        </p:txBody>
      </p:sp>
      <p:sp>
        <p:nvSpPr>
          <p:cNvPr id="79" name="Rectangle 78"/>
          <p:cNvSpPr/>
          <p:nvPr/>
        </p:nvSpPr>
        <p:spPr>
          <a:xfrm>
            <a:off x="3593872" y="0"/>
            <a:ext cx="315188" cy="61722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endParaRPr lang="en-US" sz="2400" b="1" dirty="0">
              <a:solidFill>
                <a:schemeClr val="tx1"/>
              </a:solidFill>
              <a:latin typeface="Cambria"/>
              <a:cs typeface="Cambria"/>
            </a:endParaRPr>
          </a:p>
        </p:txBody>
      </p:sp>
      <p:sp>
        <p:nvSpPr>
          <p:cNvPr id="56" name="Rectangle 55"/>
          <p:cNvSpPr/>
          <p:nvPr/>
        </p:nvSpPr>
        <p:spPr>
          <a:xfrm>
            <a:off x="3670552" y="178965"/>
            <a:ext cx="158845" cy="25414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endParaRPr lang="en-US" sz="2400" b="1" dirty="0">
              <a:solidFill>
                <a:srgbClr val="000000"/>
              </a:solidFill>
              <a:latin typeface="Cambria"/>
              <a:cs typeface="Cambria"/>
            </a:endParaRPr>
          </a:p>
        </p:txBody>
      </p:sp>
      <p:sp>
        <p:nvSpPr>
          <p:cNvPr id="88" name="Rectangle 87"/>
          <p:cNvSpPr/>
          <p:nvPr/>
        </p:nvSpPr>
        <p:spPr>
          <a:xfrm>
            <a:off x="372779" y="4425"/>
            <a:ext cx="2870769" cy="246221"/>
          </a:xfrm>
          <a:prstGeom prst="rect">
            <a:avLst/>
          </a:prstGeom>
        </p:spPr>
        <p:txBody>
          <a:bodyPr wrap="square" anchor="t">
            <a:spAutoFit/>
          </a:bodyPr>
          <a:lstStyle/>
          <a:p>
            <a:pPr algn="ctr"/>
            <a:r>
              <a:rPr lang="en-US" sz="1000" b="1" dirty="0">
                <a:solidFill>
                  <a:srgbClr val="000000"/>
                </a:solidFill>
                <a:cs typeface="Calibri"/>
              </a:rPr>
              <a:t>Individuals with Disabilities Education Act (IDEA)</a:t>
            </a:r>
          </a:p>
        </p:txBody>
      </p:sp>
      <p:sp>
        <p:nvSpPr>
          <p:cNvPr id="94" name="Rectangle 93"/>
          <p:cNvSpPr/>
          <p:nvPr/>
        </p:nvSpPr>
        <p:spPr>
          <a:xfrm>
            <a:off x="3928820" y="410663"/>
            <a:ext cx="2912898" cy="184666"/>
          </a:xfrm>
          <a:prstGeom prst="rect">
            <a:avLst/>
          </a:prstGeom>
          <a:ln w="38100" cmpd="sng">
            <a:noFill/>
          </a:ln>
          <a:effectLst/>
        </p:spPr>
        <p:txBody>
          <a:bodyPr wrap="square" lIns="0" tIns="0" rIns="0" bIns="0" anchor="ctr">
            <a:spAutoFit/>
          </a:bodyPr>
          <a:lstStyle/>
          <a:p>
            <a:pPr algn="ctr"/>
            <a:r>
              <a:rPr lang="en-US" sz="1200" dirty="0">
                <a:solidFill>
                  <a:srgbClr val="000000"/>
                </a:solidFill>
                <a:cs typeface="Calibri"/>
              </a:rPr>
              <a:t>Part B Indicators</a:t>
            </a:r>
          </a:p>
        </p:txBody>
      </p:sp>
      <p:sp>
        <p:nvSpPr>
          <p:cNvPr id="95" name="Rectangle 94"/>
          <p:cNvSpPr/>
          <p:nvPr/>
        </p:nvSpPr>
        <p:spPr>
          <a:xfrm>
            <a:off x="3965822" y="7952"/>
            <a:ext cx="2870769" cy="230832"/>
          </a:xfrm>
          <a:prstGeom prst="rect">
            <a:avLst/>
          </a:prstGeom>
        </p:spPr>
        <p:txBody>
          <a:bodyPr wrap="square" anchor="t">
            <a:spAutoFit/>
          </a:bodyPr>
          <a:lstStyle/>
          <a:p>
            <a:pPr algn="ctr"/>
            <a:r>
              <a:rPr lang="en-US" sz="850" b="1" dirty="0">
                <a:solidFill>
                  <a:srgbClr val="000000"/>
                </a:solidFill>
                <a:latin typeface="Calibri"/>
                <a:cs typeface="Calibri"/>
              </a:rPr>
              <a:t>Individuals with Disabilities Education Act (IDEA)</a:t>
            </a:r>
          </a:p>
        </p:txBody>
      </p:sp>
      <p:sp>
        <p:nvSpPr>
          <p:cNvPr id="96" name="Rectangle 95"/>
          <p:cNvSpPr/>
          <p:nvPr/>
        </p:nvSpPr>
        <p:spPr>
          <a:xfrm>
            <a:off x="3928820" y="0"/>
            <a:ext cx="2920867" cy="615142"/>
          </a:xfrm>
          <a:prstGeom prst="rect">
            <a:avLst/>
          </a:prstGeom>
          <a:ln w="38100" cmpd="sng">
            <a:noFill/>
          </a:ln>
          <a:effectLst/>
        </p:spPr>
        <p:txBody>
          <a:bodyPr wrap="square" anchor="ctr">
            <a:noAutofit/>
          </a:bodyPr>
          <a:lstStyle/>
          <a:p>
            <a:pPr algn="ctr"/>
            <a:r>
              <a:rPr lang="en-US" sz="1600" b="1" dirty="0">
                <a:solidFill>
                  <a:srgbClr val="000000"/>
                </a:solidFill>
                <a:cs typeface="Calibri"/>
              </a:rPr>
              <a:t>Preschool-School Age, Age 3-21</a:t>
            </a:r>
          </a:p>
        </p:txBody>
      </p:sp>
      <p:pic>
        <p:nvPicPr>
          <p:cNvPr id="30" name="Picture 29">
            <a:extLst>
              <a:ext uri="{FF2B5EF4-FFF2-40B4-BE49-F238E27FC236}">
                <a16:creationId xmlns:a16="http://schemas.microsoft.com/office/drawing/2014/main" id="{1FC9551E-8645-9843-AB97-85E05EEB3ED9}"/>
              </a:ext>
            </a:extLst>
          </p:cNvPr>
          <p:cNvPicPr>
            <a:picLocks noChangeAspect="1"/>
          </p:cNvPicPr>
          <p:nvPr/>
        </p:nvPicPr>
        <p:blipFill>
          <a:blip r:embed="rId2"/>
          <a:stretch>
            <a:fillRect/>
          </a:stretch>
        </p:blipFill>
        <p:spPr>
          <a:xfrm>
            <a:off x="2570225" y="8310246"/>
            <a:ext cx="656444" cy="656444"/>
          </a:xfrm>
          <a:prstGeom prst="rect">
            <a:avLst/>
          </a:prstGeom>
        </p:spPr>
      </p:pic>
      <p:sp>
        <p:nvSpPr>
          <p:cNvPr id="32" name="Rectangle 31">
            <a:extLst>
              <a:ext uri="{FF2B5EF4-FFF2-40B4-BE49-F238E27FC236}">
                <a16:creationId xmlns:a16="http://schemas.microsoft.com/office/drawing/2014/main" id="{5F0DE2E8-3988-7B4A-8E37-E3D166B13EF4}"/>
              </a:ext>
            </a:extLst>
          </p:cNvPr>
          <p:cNvSpPr/>
          <p:nvPr/>
        </p:nvSpPr>
        <p:spPr>
          <a:xfrm>
            <a:off x="6032267" y="8927868"/>
            <a:ext cx="2872247" cy="216132"/>
          </a:xfrm>
          <a:prstGeom prst="rect">
            <a:avLst/>
          </a:prstGeom>
        </p:spPr>
        <p:txBody>
          <a:bodyPr wrap="square" lIns="0" rIns="0" anchor="t">
            <a:noAutofit/>
          </a:bodyPr>
          <a:lstStyle/>
          <a:p>
            <a:r>
              <a:rPr lang="en-US" sz="700" b="1" dirty="0"/>
              <a:t>Rev. August 2022</a:t>
            </a:r>
          </a:p>
        </p:txBody>
      </p:sp>
      <p:pic>
        <p:nvPicPr>
          <p:cNvPr id="3" name="Picture 2" descr="A blue sign with white text&#10;&#10;Description automatically generated with medium confidence">
            <a:extLst>
              <a:ext uri="{FF2B5EF4-FFF2-40B4-BE49-F238E27FC236}">
                <a16:creationId xmlns:a16="http://schemas.microsoft.com/office/drawing/2014/main" id="{AC1F4C53-183A-B26A-BCAE-F56AB6D2771D}"/>
              </a:ext>
            </a:extLst>
          </p:cNvPr>
          <p:cNvPicPr>
            <a:picLocks noChangeAspect="1"/>
          </p:cNvPicPr>
          <p:nvPr/>
        </p:nvPicPr>
        <p:blipFill>
          <a:blip r:embed="rId3"/>
          <a:stretch>
            <a:fillRect/>
          </a:stretch>
        </p:blipFill>
        <p:spPr>
          <a:xfrm>
            <a:off x="631457" y="8287447"/>
            <a:ext cx="1343308" cy="679243"/>
          </a:xfrm>
          <a:prstGeom prst="rect">
            <a:avLst/>
          </a:prstGeom>
        </p:spPr>
      </p:pic>
    </p:spTree>
    <p:extLst>
      <p:ext uri="{BB962C8B-B14F-4D97-AF65-F5344CB8AC3E}">
        <p14:creationId xmlns:p14="http://schemas.microsoft.com/office/powerpoint/2010/main" val="3990271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60785E2578B448BD989010016344E" ma:contentTypeVersion="1" ma:contentTypeDescription="Create a new document." ma:contentTypeScope="" ma:versionID="951e1daa039077727d4ea14f921b417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5E82757-AA52-4993-B7D2-D370411E76A1}"/>
</file>

<file path=customXml/itemProps2.xml><?xml version="1.0" encoding="utf-8"?>
<ds:datastoreItem xmlns:ds="http://schemas.openxmlformats.org/officeDocument/2006/customXml" ds:itemID="{9AECA454-2D90-4A56-85C6-A8607A31F5E5}"/>
</file>

<file path=customXml/itemProps3.xml><?xml version="1.0" encoding="utf-8"?>
<ds:datastoreItem xmlns:ds="http://schemas.openxmlformats.org/officeDocument/2006/customXml" ds:itemID="{821AE5E5-E108-4098-A50D-038F2E2E5EC3}"/>
</file>

<file path=docProps/app.xml><?xml version="1.0" encoding="utf-8"?>
<Properties xmlns="http://schemas.openxmlformats.org/officeDocument/2006/extended-properties" xmlns:vt="http://schemas.openxmlformats.org/officeDocument/2006/docPropsVTypes">
  <TotalTime>14604</TotalTime>
  <Words>969</Words>
  <Application>Microsoft Macintosh PowerPoint</Application>
  <PresentationFormat>Letter Paper (8.5x11 in)</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Cambria</vt:lpstr>
      <vt:lpstr>Office Theme</vt:lpstr>
      <vt:lpstr>PowerPoint Presentation</vt:lpstr>
    </vt:vector>
  </TitlesOfParts>
  <Company>Maryland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title>
  <dc:creator>Sherea  Makle</dc:creator>
  <cp:lastModifiedBy>Brian Morrison</cp:lastModifiedBy>
  <cp:revision>97</cp:revision>
  <cp:lastPrinted>2022-08-08T12:57:09Z</cp:lastPrinted>
  <dcterms:created xsi:type="dcterms:W3CDTF">2013-12-02T18:05:41Z</dcterms:created>
  <dcterms:modified xsi:type="dcterms:W3CDTF">2022-08-08T12:58:26Z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0x01010018660785E2578B448BD989010016344E</vt:lpwstr>
  </property>
  <property fmtid="{D5CDD505-2E9C-101B-9397-08002B2CF9AE}" pid="3" name="Order">
    <vt:r8>586500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